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8" r:id="rId21"/>
    <p:sldId id="277" r:id="rId22"/>
    <p:sldId id="279" r:id="rId23"/>
    <p:sldId id="280" r:id="rId24"/>
    <p:sldId id="281"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302" r:id="rId40"/>
    <p:sldId id="299" r:id="rId41"/>
    <p:sldId id="298" r:id="rId42"/>
    <p:sldId id="301"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3" d="100"/>
          <a:sy n="93" d="100"/>
        </p:scale>
        <p:origin x="-1508" y="-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0B107252-62BE-4DBD-9054-6C5EBC57985C}" type="datetimeFigureOut">
              <a:rPr lang="ru-RU" smtClean="0"/>
              <a:pPr/>
              <a:t>22.08.2016</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EBB3AADD-64B4-4EA5-982A-AC3E6394E12E}" type="slidenum">
              <a:rPr lang="ru-RU" smtClean="0"/>
              <a:pPr/>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B3AADD-64B4-4EA5-982A-AC3E6394E12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B3AADD-64B4-4EA5-982A-AC3E6394E12E}" type="slidenum">
              <a:rPr lang="ru-RU" smtClean="0"/>
              <a:pPr/>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B3AADD-64B4-4EA5-982A-AC3E6394E12E}" type="slidenum">
              <a:rPr lang="ru-RU" smtClean="0"/>
              <a:pPr/>
              <a:t>‹#›</a:t>
            </a:fld>
            <a:endParaRPr lang="ru-RU"/>
          </a:p>
        </p:txBody>
      </p:sp>
      <p:sp>
        <p:nvSpPr>
          <p:cNvPr id="8" name="Содержимое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0B107252-62BE-4DBD-9054-6C5EBC57985C}" type="datetimeFigureOut">
              <a:rPr lang="ru-RU" smtClean="0"/>
              <a:pPr/>
              <a:t>22.08.2016</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EBB3AADD-64B4-4EA5-982A-AC3E6394E12E}" type="slidenum">
              <a:rPr lang="ru-RU" smtClean="0"/>
              <a:pPr/>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B3AADD-64B4-4EA5-982A-AC3E6394E12E}" type="slidenum">
              <a:rPr lang="ru-RU" smtClean="0"/>
              <a:pPr/>
              <a:t>‹#›</a:t>
            </a:fld>
            <a:endParaRPr lang="ru-RU"/>
          </a:p>
        </p:txBody>
      </p:sp>
      <p:sp>
        <p:nvSpPr>
          <p:cNvPr id="9" name="Содержимое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BB3AADD-64B4-4EA5-982A-AC3E6394E12E}" type="slidenum">
              <a:rPr lang="ru-RU" smtClean="0"/>
              <a:pPr/>
              <a:t>‹#›</a:t>
            </a:fld>
            <a:endParaRPr lang="ru-RU"/>
          </a:p>
        </p:txBody>
      </p:sp>
      <p:sp>
        <p:nvSpPr>
          <p:cNvPr id="11" name="Содержимое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BB3AADD-64B4-4EA5-982A-AC3E6394E12E}" type="slidenum">
              <a:rPr lang="ru-RU" smtClean="0"/>
              <a:pPr/>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BB3AADD-64B4-4EA5-982A-AC3E6394E12E}" type="slidenum">
              <a:rPr lang="ru-RU" smtClean="0"/>
              <a:pPr/>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B3AADD-64B4-4EA5-982A-AC3E6394E12E}" type="slidenum">
              <a:rPr lang="ru-RU" smtClean="0"/>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Содержимое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B107252-62BE-4DBD-9054-6C5EBC57985C}" type="datetimeFigureOut">
              <a:rPr lang="ru-RU" smtClean="0"/>
              <a:pPr/>
              <a:t>22.08.2016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B3AADD-64B4-4EA5-982A-AC3E6394E12E}" type="slidenum">
              <a:rPr lang="ru-RU" smtClean="0"/>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B107252-62BE-4DBD-9054-6C5EBC57985C}" type="datetimeFigureOut">
              <a:rPr lang="ru-RU" smtClean="0"/>
              <a:pPr/>
              <a:t>22.08.2016</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BB3AADD-64B4-4EA5-982A-AC3E6394E12E}" type="slidenum">
              <a:rPr lang="ru-RU" smtClean="0"/>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Модернизация преподавания истории в свете реализации новой концепции </a:t>
            </a:r>
            <a:endParaRPr lang="ru-RU" dirty="0"/>
          </a:p>
        </p:txBody>
      </p:sp>
      <p:sp>
        <p:nvSpPr>
          <p:cNvPr id="3" name="Подзаголовок 2"/>
          <p:cNvSpPr>
            <a:spLocks noGrp="1"/>
          </p:cNvSpPr>
          <p:nvPr>
            <p:ph type="subTitle" idx="1"/>
          </p:nvPr>
        </p:nvSpPr>
        <p:spPr/>
        <p:txBody>
          <a:bodyPr/>
          <a:lstStyle/>
          <a:p>
            <a:r>
              <a:rPr lang="ru-RU" smtClean="0"/>
              <a:t>ГМО </a:t>
            </a:r>
            <a:r>
              <a:rPr lang="ru-RU" dirty="0" smtClean="0"/>
              <a:t>историков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smtClean="0"/>
              <a:t>Почему учителя настаивают на том,</a:t>
            </a:r>
            <a:br>
              <a:rPr lang="ru-RU" sz="2400" dirty="0" smtClean="0"/>
            </a:br>
            <a:r>
              <a:rPr lang="ru-RU" sz="2400" dirty="0" smtClean="0"/>
              <a:t> чтобы  обучающиеся читали тексты?</a:t>
            </a:r>
            <a:endParaRPr lang="ru-RU" sz="2400" dirty="0"/>
          </a:p>
        </p:txBody>
      </p:sp>
      <p:sp>
        <p:nvSpPr>
          <p:cNvPr id="3" name="Содержимое 2"/>
          <p:cNvSpPr>
            <a:spLocks noGrp="1"/>
          </p:cNvSpPr>
          <p:nvPr>
            <p:ph sz="quarter" idx="1"/>
          </p:nvPr>
        </p:nvSpPr>
        <p:spPr/>
        <p:txBody>
          <a:bodyPr>
            <a:normAutofit/>
          </a:bodyPr>
          <a:lstStyle/>
          <a:p>
            <a:r>
              <a:rPr lang="ru-RU" b="1" i="1" dirty="0" smtClean="0"/>
              <a:t>«Текстовая зависимость</a:t>
            </a:r>
            <a:r>
              <a:rPr lang="ru-RU" sz="1700" b="1" i="1" dirty="0" smtClean="0"/>
              <a:t>»(</a:t>
            </a:r>
            <a:r>
              <a:rPr lang="ru-RU" sz="1700" dirty="0" smtClean="0"/>
              <a:t>Ответ на поставленный вопрос тривиален: сегодня учитель (во всех формах обучения, кроме лекций) прямо </a:t>
            </a:r>
            <a:r>
              <a:rPr lang="ru-RU" sz="1700" i="1" dirty="0" smtClean="0"/>
              <a:t>зависим от того, прочитал </a:t>
            </a:r>
            <a:r>
              <a:rPr lang="ru-RU" sz="1700" dirty="0" smtClean="0"/>
              <a:t>или не прочитал литературу ученик к занятию. Если не прочитал, то на семинарах, практических занятиях делать по большому счету нечего. Выход из сложившегося положения известен из практики: семинар вынужденным образом превращается в мини-лекцию, т.е. тексты приходится пересказывать самому преподавателю.</a:t>
            </a:r>
          </a:p>
          <a:p>
            <a:r>
              <a:rPr lang="ru-RU" sz="2400" b="1" i="1" dirty="0" smtClean="0"/>
              <a:t>«Методическая необеспеченность» </a:t>
            </a:r>
            <a:r>
              <a:rPr lang="ru-RU" sz="1800" i="1" dirty="0" smtClean="0"/>
              <a:t>(</a:t>
            </a:r>
            <a:r>
              <a:rPr lang="ru-RU" sz="1800" dirty="0" smtClean="0"/>
              <a:t>сами способы чтения в целевом и методическом плане очень однообразны. На текст возлагается статус странной самодостаточности. На нем все замыкается, и он же ≪выпадает≫ из классной работы. Одна из сложностей работы с текстом как раз и связана с тем, что преподавателям не хватает средств для ее организации.</a:t>
            </a:r>
          </a:p>
          <a:p>
            <a:endParaRPr lang="ru-RU" sz="1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338"/>
            <a:ext cx="8229600" cy="1857388"/>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Что «делает»обучающийся,</a:t>
            </a:r>
            <a:br>
              <a:rPr lang="ru-RU" dirty="0" smtClean="0"/>
            </a:br>
            <a:r>
              <a:rPr lang="ru-RU" dirty="0" smtClean="0"/>
              <a:t> когда читает текст?</a:t>
            </a:r>
            <a:br>
              <a:rPr lang="ru-RU" dirty="0" smtClean="0"/>
            </a:br>
            <a:endParaRPr lang="ru-RU" dirty="0"/>
          </a:p>
        </p:txBody>
      </p:sp>
      <p:sp>
        <p:nvSpPr>
          <p:cNvPr id="3" name="Содержимое 2"/>
          <p:cNvSpPr>
            <a:spLocks noGrp="1"/>
          </p:cNvSpPr>
          <p:nvPr>
            <p:ph sz="quarter" idx="1"/>
          </p:nvPr>
        </p:nvSpPr>
        <p:spPr>
          <a:xfrm>
            <a:off x="457200" y="1714488"/>
            <a:ext cx="8229600" cy="4442472"/>
          </a:xfrm>
        </p:spPr>
        <p:txBody>
          <a:bodyPr>
            <a:normAutofit fontScale="85000" lnSpcReduction="10000"/>
          </a:bodyPr>
          <a:lstStyle/>
          <a:p>
            <a:r>
              <a:rPr lang="ru-RU" dirty="0" smtClean="0"/>
              <a:t>Каков возможный спектр способов работы с текстом? Какие образовательные задачи можно решать с помощью текста? </a:t>
            </a:r>
          </a:p>
          <a:p>
            <a:r>
              <a:rPr lang="ru-RU" dirty="0" smtClean="0"/>
              <a:t>Какие функции может выполнять текст в образовательном процессе?</a:t>
            </a:r>
          </a:p>
          <a:p>
            <a:r>
              <a:rPr lang="ru-RU" dirty="0" smtClean="0"/>
              <a:t>В качестве основания для поиска ответов них будет использована таксономия целей обучения, которая является результатом многолетней работы большой группы американских ученых Чикагского университета  под руководством Б. </a:t>
            </a:r>
            <a:r>
              <a:rPr lang="ru-RU" dirty="0" err="1" smtClean="0"/>
              <a:t>Блума</a:t>
            </a:r>
            <a:r>
              <a:rPr lang="ru-RU" dirty="0" smtClean="0"/>
              <a:t>. Данная таксономия может быть использована для любого уровня образования (в начальной, средней, высшей школе) и для любой дисциплины.  Данная таксономия целей обучения захватывает только </a:t>
            </a:r>
            <a:r>
              <a:rPr lang="ru-RU" b="1" dirty="0" smtClean="0"/>
              <a:t>когнитивную сферу </a:t>
            </a:r>
            <a:r>
              <a:rPr lang="ru-RU" dirty="0" smtClean="0"/>
              <a:t>и </a:t>
            </a:r>
            <a:r>
              <a:rPr lang="ru-RU" dirty="0" smtClean="0">
                <a:solidFill>
                  <a:srgbClr val="C00000"/>
                </a:solidFill>
              </a:rPr>
              <a:t>включает шесть уровней. </a:t>
            </a:r>
            <a:endParaRPr lang="ru-RU"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Запоминание и воспроизведение при работе с текстом.</a:t>
            </a:r>
            <a:endParaRPr lang="ru-RU" dirty="0"/>
          </a:p>
        </p:txBody>
      </p:sp>
      <p:sp>
        <p:nvSpPr>
          <p:cNvPr id="3" name="Содержимое 2"/>
          <p:cNvSpPr>
            <a:spLocks noGrp="1"/>
          </p:cNvSpPr>
          <p:nvPr>
            <p:ph sz="quarter" idx="1"/>
          </p:nvPr>
        </p:nvSpPr>
        <p:spPr/>
        <p:txBody>
          <a:bodyPr>
            <a:normAutofit fontScale="92500" lnSpcReduction="10000"/>
          </a:bodyPr>
          <a:lstStyle/>
          <a:p>
            <a:r>
              <a:rPr lang="ru-RU" dirty="0" smtClean="0"/>
              <a:t>Задачи: для знакомства с новой информацией, для более глубокого усвоения лекционного материала.</a:t>
            </a:r>
          </a:p>
          <a:p>
            <a:r>
              <a:rPr lang="ru-RU" sz="2400" dirty="0" smtClean="0"/>
              <a:t>Следует отметить, что именно эти задачи соответствуют первому уровню таксономии Б. </a:t>
            </a:r>
            <a:r>
              <a:rPr lang="ru-RU" sz="2400" dirty="0" err="1" smtClean="0"/>
              <a:t>Блума</a:t>
            </a:r>
            <a:r>
              <a:rPr lang="ru-RU" sz="2400" dirty="0" smtClean="0"/>
              <a:t> – ≪уровню знаний≫, в рамках которого учащиеся должны проявить осведомленность о новой информации и основных идеях,  изложенных в ней, а также продемонстрировать простое воспроизведение, не предполагающее даже минимальных интерпретаций, терминов, фактов, основных понятий, принципов</a:t>
            </a:r>
            <a:r>
              <a:rPr lang="ru-RU" sz="2400" i="1" dirty="0" smtClean="0"/>
              <a:t>. (</a:t>
            </a:r>
            <a:r>
              <a:rPr lang="ru-RU" sz="1900" i="1" dirty="0" smtClean="0"/>
              <a:t>Пример задания для данного уровня</a:t>
            </a:r>
            <a:r>
              <a:rPr lang="ru-RU" sz="2400" i="1" dirty="0" smtClean="0"/>
              <a:t>:</a:t>
            </a:r>
            <a:r>
              <a:rPr lang="ru-RU" dirty="0" smtClean="0"/>
              <a:t>  </a:t>
            </a:r>
            <a:r>
              <a:rPr lang="ru-RU" sz="1900" dirty="0" smtClean="0"/>
              <a:t>соотнесите даты со следующими историческими событиями</a:t>
            </a:r>
            <a:r>
              <a:rPr lang="ru-RU" dirty="0" smtClean="0"/>
              <a:t>.)</a:t>
            </a:r>
          </a:p>
          <a:p>
            <a:r>
              <a:rPr lang="ru-RU" dirty="0" smtClean="0"/>
              <a:t>≪Информация является отправным пунктом критического мышления, не результатом его... имеет смысл рассматривать данный уровень </a:t>
            </a:r>
            <a:r>
              <a:rPr lang="ru-RU" i="1" dirty="0" smtClean="0"/>
              <a:t>только в качестве стартового для возможности последующего движения.</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Autofit/>
          </a:bodyPr>
          <a:lstStyle/>
          <a:p>
            <a:pPr algn="ctr"/>
            <a:r>
              <a:rPr lang="ru-RU" sz="2000" b="1" dirty="0" smtClean="0"/>
              <a:t>Методы работы с текстом на первом уровне,</a:t>
            </a:r>
            <a:br>
              <a:rPr lang="ru-RU" sz="2000" b="1" dirty="0" smtClean="0"/>
            </a:br>
            <a:endParaRPr lang="ru-RU" sz="2000" b="1" dirty="0"/>
          </a:p>
        </p:txBody>
      </p:sp>
      <p:sp>
        <p:nvSpPr>
          <p:cNvPr id="3" name="Содержимое 2"/>
          <p:cNvSpPr>
            <a:spLocks noGrp="1"/>
          </p:cNvSpPr>
          <p:nvPr>
            <p:ph sz="quarter" idx="1"/>
          </p:nvPr>
        </p:nvSpPr>
        <p:spPr>
          <a:xfrm>
            <a:off x="457200" y="642918"/>
            <a:ext cx="8229600" cy="6215082"/>
          </a:xfrm>
        </p:spPr>
        <p:txBody>
          <a:bodyPr>
            <a:normAutofit fontScale="25000" lnSpcReduction="20000"/>
          </a:bodyPr>
          <a:lstStyle/>
          <a:p>
            <a:endParaRPr lang="ru-RU" sz="4900" b="1" dirty="0" smtClean="0"/>
          </a:p>
          <a:p>
            <a:r>
              <a:rPr lang="ru-RU" sz="6400" b="1" dirty="0" smtClean="0"/>
              <a:t>Кооперативный метод работы с текстом – </a:t>
            </a:r>
            <a:r>
              <a:rPr lang="ru-RU" sz="6400" b="1" i="1" dirty="0" smtClean="0"/>
              <a:t>«Мозаика».</a:t>
            </a:r>
          </a:p>
          <a:p>
            <a:r>
              <a:rPr lang="ru-RU" sz="5600" dirty="0" smtClean="0"/>
              <a:t>Данный метод предусматривает случайное объединение обучающихся в группы (по 4-5 человек каждая) для работы над материалом статьи (главы, параграфа и т.п.), которая разбивается на 4-5 завершенных по смыслу частей. Каждый участник группы получает свой отрывок статьи (1/5 часть всего текста), работает с ним и становится экспертом в его содержании. При освоении своего фрагмента каждый продумывает, каким образом он будет преподавать его содержание своим партнёрам по группе, которые с этим материалом не знакомы. Затем члены разных групп, изучающие один и тот же фрагмент, встречаются в новых группах – ≪группах экспертов≫ – для  обсуждения своей части. Например, участники всех имеющихся групп, которые читают отрывок текста №1, собираются вместе и образовывают группу. Если текст изначально разбит на 5 частей, то, соответственно, образовывается и пять экспертных групп., В экспертных группах предлагается обсудить содержание своей части, выяснить непонятные вопросы, определить, какое содержание необходимо донести своим партнёрам в ≪домашних≫ группах, и как лучше это можно сделать. После этого участники возвращаются в свои первоначальные (≪домашние≫) группы и обучают партнёров по группе содержанию своего фрагмента. Таким образом, у каждого в результате проделанной работы должно сложиться целостное представление об изучаемом тексте. Заметим, что данный способ работы с текстом применим непосредственно на самом занятии.</a:t>
            </a:r>
          </a:p>
          <a:p>
            <a:r>
              <a:rPr lang="ru-RU" sz="5600" dirty="0" smtClean="0"/>
              <a:t>Такой способ чтения текста строится на принципах кооперативного обучения – </a:t>
            </a:r>
            <a:r>
              <a:rPr lang="ru-RU" sz="5600" i="1" dirty="0" smtClean="0"/>
              <a:t>позитивной взаимозависимости и индивидуальной ответственности.( вспомните обучение по принципу ПАЙС)</a:t>
            </a:r>
          </a:p>
          <a:p>
            <a:r>
              <a:rPr lang="ru-RU" sz="5600" dirty="0" smtClean="0"/>
              <a:t>Позиция преподавателя в этом процессе также изменяется. Ему приходится выполнять и ряд других функций: поддержки, консультирования, контроля.</a:t>
            </a:r>
          </a:p>
          <a:p>
            <a:pPr>
              <a:buNone/>
            </a:pPr>
            <a:r>
              <a:rPr lang="ru-RU" sz="5600" dirty="0" smtClean="0"/>
              <a:t>        Точное воспроизведение – это не такая уж и простая задача. Помочь решить ее могут</a:t>
            </a:r>
          </a:p>
          <a:p>
            <a:pPr>
              <a:buNone/>
            </a:pPr>
            <a:r>
              <a:rPr lang="ru-RU" sz="5600" dirty="0" smtClean="0"/>
              <a:t>         вопросы или задания, включающие в себя следующие побуждения:</a:t>
            </a:r>
          </a:p>
          <a:p>
            <a:pPr>
              <a:buNone/>
            </a:pPr>
            <a:r>
              <a:rPr lang="ru-RU" sz="5600" dirty="0" smtClean="0"/>
              <a:t>          </a:t>
            </a:r>
            <a:r>
              <a:rPr lang="ru-RU" sz="4800" dirty="0" smtClean="0"/>
              <a:t>- опишите….</a:t>
            </a:r>
          </a:p>
          <a:p>
            <a:pPr>
              <a:buNone/>
            </a:pPr>
            <a:r>
              <a:rPr lang="ru-RU" sz="4800" dirty="0" smtClean="0"/>
              <a:t>          - идентифицируйте…</a:t>
            </a:r>
          </a:p>
          <a:p>
            <a:pPr>
              <a:buNone/>
            </a:pPr>
            <a:r>
              <a:rPr lang="ru-RU" sz="4800" dirty="0" smtClean="0"/>
              <a:t>          - перечислите…</a:t>
            </a:r>
          </a:p>
          <a:p>
            <a:pPr>
              <a:buNone/>
            </a:pPr>
            <a:r>
              <a:rPr lang="ru-RU" sz="4800" dirty="0" smtClean="0"/>
              <a:t>          - выберите…</a:t>
            </a:r>
          </a:p>
          <a:p>
            <a:pPr>
              <a:buNone/>
            </a:pPr>
            <a:r>
              <a:rPr lang="ru-RU" sz="4800" dirty="0" smtClean="0"/>
              <a:t>          - констатируйте….</a:t>
            </a:r>
            <a:endParaRPr lang="ru-RU"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lstStyle/>
          <a:p>
            <a:pPr algn="ctr"/>
            <a:r>
              <a:rPr lang="ru-RU" sz="2400" b="1" dirty="0" smtClean="0"/>
              <a:t>Трудности понимания текста</a:t>
            </a:r>
            <a:r>
              <a:rPr lang="ru-RU" dirty="0" smtClean="0"/>
              <a:t>.</a:t>
            </a:r>
            <a:endParaRPr lang="ru-RU" dirty="0"/>
          </a:p>
        </p:txBody>
      </p:sp>
      <p:sp>
        <p:nvSpPr>
          <p:cNvPr id="3" name="Содержимое 2"/>
          <p:cNvSpPr>
            <a:spLocks noGrp="1"/>
          </p:cNvSpPr>
          <p:nvPr>
            <p:ph sz="quarter" idx="1"/>
          </p:nvPr>
        </p:nvSpPr>
        <p:spPr>
          <a:xfrm>
            <a:off x="457200" y="857232"/>
            <a:ext cx="8229600" cy="5299728"/>
          </a:xfrm>
        </p:spPr>
        <p:txBody>
          <a:bodyPr>
            <a:normAutofit/>
          </a:bodyPr>
          <a:lstStyle/>
          <a:p>
            <a:r>
              <a:rPr lang="ru-RU" sz="1600" dirty="0" smtClean="0"/>
              <a:t>Эта проблема находится в области </a:t>
            </a:r>
            <a:r>
              <a:rPr lang="ru-RU" sz="1600" dirty="0" smtClean="0">
                <a:solidFill>
                  <a:srgbClr val="C00000"/>
                </a:solidFill>
              </a:rPr>
              <a:t>второго уровня </a:t>
            </a:r>
            <a:r>
              <a:rPr lang="ru-RU" sz="1600" dirty="0" smtClean="0"/>
              <a:t>таксономии Б. </a:t>
            </a:r>
            <a:r>
              <a:rPr lang="ru-RU" sz="1600" dirty="0" err="1" smtClean="0"/>
              <a:t>Блума</a:t>
            </a:r>
            <a:r>
              <a:rPr lang="ru-RU" sz="1600" dirty="0" smtClean="0"/>
              <a:t> – уровня понимания фактов и идей, принципов и теорий, изложенных в тексте.</a:t>
            </a:r>
          </a:p>
          <a:p>
            <a:r>
              <a:rPr lang="ru-RU" sz="1600" dirty="0" smtClean="0"/>
              <a:t>Одной из важнейших задач преподавателя как раз и является выбор такого текста, который по своей сложности был бы адекватен уровню подготовки обучающихся. При выборе текста имеет смысл ориентироваться не только на уровень подготовленности, и не только на ценность баланса между слишком простым для них текстом и слишком сложным. Здесь многое зависит от конкретной обучающей ситуации.</a:t>
            </a:r>
          </a:p>
          <a:p>
            <a:r>
              <a:rPr lang="ru-RU" sz="1600" dirty="0" smtClean="0"/>
              <a:t>Согласно таксономии целей Б. </a:t>
            </a:r>
            <a:r>
              <a:rPr lang="ru-RU" sz="1600" dirty="0" err="1" smtClean="0"/>
              <a:t>Блума</a:t>
            </a:r>
            <a:r>
              <a:rPr lang="ru-RU" sz="1600" dirty="0" smtClean="0"/>
              <a:t>, процесс понимания предполагает выполнение следующих интеллектуальных действий: </a:t>
            </a:r>
            <a:r>
              <a:rPr lang="ru-RU" sz="1600" dirty="0" err="1" smtClean="0"/>
              <a:t>переформулирование</a:t>
            </a:r>
            <a:r>
              <a:rPr lang="ru-RU" sz="1600" dirty="0" smtClean="0"/>
              <a:t> собственными словами (или с помощью другого языка, другой терминологии); приведение примеров;- объяснение.</a:t>
            </a:r>
          </a:p>
          <a:p>
            <a:r>
              <a:rPr lang="ru-RU" sz="1600" dirty="0" smtClean="0"/>
              <a:t>Иными словами, на этом уровне обучающиеся разными способами пытаются не просто воспроизводить, а </a:t>
            </a:r>
            <a:r>
              <a:rPr lang="ru-RU" sz="1600" i="1" dirty="0" smtClean="0"/>
              <a:t>первичным образом оформлять прочи</a:t>
            </a:r>
            <a:r>
              <a:rPr lang="ru-RU" sz="1600" dirty="0" smtClean="0"/>
              <a:t>танную информацию.</a:t>
            </a:r>
          </a:p>
          <a:p>
            <a:endParaRPr lang="ru-RU"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04766"/>
          </a:xfrm>
        </p:spPr>
        <p:txBody>
          <a:bodyPr>
            <a:normAutofit fontScale="90000"/>
          </a:bodyPr>
          <a:lstStyle/>
          <a:p>
            <a:endParaRPr lang="ru-RU" dirty="0"/>
          </a:p>
        </p:txBody>
      </p:sp>
      <p:sp>
        <p:nvSpPr>
          <p:cNvPr id="3" name="Содержимое 2"/>
          <p:cNvSpPr>
            <a:spLocks noGrp="1"/>
          </p:cNvSpPr>
          <p:nvPr>
            <p:ph sz="quarter" idx="1"/>
          </p:nvPr>
        </p:nvSpPr>
        <p:spPr>
          <a:xfrm>
            <a:off x="457200" y="428604"/>
            <a:ext cx="8229600" cy="5728356"/>
          </a:xfrm>
        </p:spPr>
        <p:txBody>
          <a:bodyPr>
            <a:normAutofit fontScale="92500" lnSpcReduction="20000"/>
          </a:bodyPr>
          <a:lstStyle/>
          <a:p>
            <a:r>
              <a:rPr lang="ru-RU" dirty="0" smtClean="0"/>
              <a:t>Объединяя участников образовательного процесса в экспертные группы, читающим один и тот же отрывок текста, имеет смысл давать особые средства (например, фокусирующие вопросы) работы на понимание текста. Когда обучающиеся возвращаются в свои ≪домашние≫ группы и преподают отрывки текста </a:t>
            </a:r>
            <a:r>
              <a:rPr lang="ru-RU" dirty="0" err="1" smtClean="0"/>
              <a:t>своимпартнёрам</a:t>
            </a:r>
            <a:r>
              <a:rPr lang="ru-RU" dirty="0" smtClean="0"/>
              <a:t>, имеет смысл поддерживать данный вид работы педагогическими инструментами, обеспечивающими обратную связь на предмет понимания целостного текста всеми участниками группы. Для этого может быть проведена реконструкция понимания целостности текста, осуществляемая за счет поиска всей малой группой ответов на вопросы суммирующего характера:</a:t>
            </a:r>
          </a:p>
          <a:p>
            <a:r>
              <a:rPr lang="ru-RU" dirty="0" smtClean="0"/>
              <a:t>- Что (в обсуждаемой статье) автор критикует, </a:t>
            </a:r>
            <a:r>
              <a:rPr lang="ru-RU" dirty="0" err="1" smtClean="0"/>
              <a:t>проблематизирует</a:t>
            </a:r>
            <a:r>
              <a:rPr lang="ru-RU" dirty="0" smtClean="0"/>
              <a:t>?</a:t>
            </a:r>
          </a:p>
          <a:p>
            <a:r>
              <a:rPr lang="ru-RU" dirty="0" smtClean="0"/>
              <a:t>- Какое значение он придает...?</a:t>
            </a:r>
          </a:p>
          <a:p>
            <a:r>
              <a:rPr lang="ru-RU" dirty="0" smtClean="0"/>
              <a:t>- Что автор предлагает в качестве альтернативы (решения проблемы)?</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04766"/>
          </a:xfrm>
        </p:spPr>
        <p:txBody>
          <a:bodyPr>
            <a:normAutofit fontScale="90000"/>
          </a:bodyPr>
          <a:lstStyle/>
          <a:p>
            <a:endParaRPr lang="ru-RU" dirty="0"/>
          </a:p>
        </p:txBody>
      </p:sp>
      <p:sp>
        <p:nvSpPr>
          <p:cNvPr id="3" name="Содержимое 2"/>
          <p:cNvSpPr>
            <a:spLocks noGrp="1"/>
          </p:cNvSpPr>
          <p:nvPr>
            <p:ph sz="quarter" idx="1"/>
          </p:nvPr>
        </p:nvSpPr>
        <p:spPr>
          <a:xfrm>
            <a:off x="457200" y="357166"/>
            <a:ext cx="8229600" cy="5799794"/>
          </a:xfrm>
        </p:spPr>
        <p:txBody>
          <a:bodyPr>
            <a:normAutofit fontScale="70000" lnSpcReduction="20000"/>
          </a:bodyPr>
          <a:lstStyle/>
          <a:p>
            <a:r>
              <a:rPr lang="ru-RU" dirty="0" smtClean="0"/>
              <a:t>В качестве типичного способа обеспечения и обнаружения понимания можно предложить после этапа индивидуального прочтения текста сформулировать в парах общие вопросы на уточнение, и задать их затем преподавателю. </a:t>
            </a:r>
          </a:p>
          <a:p>
            <a:r>
              <a:rPr lang="ru-RU" dirty="0" smtClean="0"/>
              <a:t>В таком искусственном процессе подготовки вопросов и ≪разворачивается≫ понимание, выкристаллизовываются и отфильтровываются индивидуальные вопросы, а процесс согласования в парах позволяет частично находить на них ответы и без преподавателя.</a:t>
            </a:r>
          </a:p>
          <a:p>
            <a:r>
              <a:rPr lang="ru-RU" dirty="0" smtClean="0"/>
              <a:t> Следует отметить, что вообще взаимодействие участников в парах имеет большой потенциал для работы по пониманию текста. Объяснение другому человеку содержание прочитанного – это один из лучших способов работы со своим пониманием материала. </a:t>
            </a:r>
          </a:p>
          <a:p>
            <a:r>
              <a:rPr lang="ru-RU" dirty="0" smtClean="0"/>
              <a:t>Эффективность совместной работы будет еще выше, если партнер говорящего не останется всего лишь слушателем, а будет задавать вопросы и принимать активное участие в обсуждении.</a:t>
            </a:r>
          </a:p>
          <a:p>
            <a:r>
              <a:rPr lang="ru-RU" dirty="0" smtClean="0"/>
              <a:t>Например, можно предложить такой способ работы: после прочтения</a:t>
            </a:r>
          </a:p>
          <a:p>
            <a:pPr>
              <a:buNone/>
            </a:pPr>
            <a:r>
              <a:rPr lang="ru-RU" dirty="0" smtClean="0"/>
              <a:t>      учебного текста просить </a:t>
            </a:r>
            <a:r>
              <a:rPr lang="ru-RU" dirty="0" err="1" smtClean="0"/>
              <a:t>учащихся≪протестировать</a:t>
            </a:r>
            <a:r>
              <a:rPr lang="ru-RU" dirty="0" smtClean="0"/>
              <a:t>≫ друг друга, сформулировав по три вопроса на предмет понимания прочитанного.</a:t>
            </a:r>
          </a:p>
          <a:p>
            <a:pPr>
              <a:buNone/>
            </a:pPr>
            <a:r>
              <a:rPr lang="ru-RU" dirty="0" smtClean="0"/>
              <a:t>      При этом необходимо отметить развитие навыков постановки</a:t>
            </a:r>
          </a:p>
          <a:p>
            <a:pPr>
              <a:buNone/>
            </a:pPr>
            <a:r>
              <a:rPr lang="ru-RU" dirty="0" smtClean="0"/>
              <a:t>      вопросов, требующих: а) воспроизведения информации, содержащейся</a:t>
            </a:r>
          </a:p>
          <a:p>
            <a:pPr>
              <a:buNone/>
            </a:pPr>
            <a:r>
              <a:rPr lang="ru-RU" dirty="0" smtClean="0"/>
              <a:t>      в тексте; б) суммирования текста; в) объяснения текста; г) предсказания</a:t>
            </a:r>
          </a:p>
          <a:p>
            <a:pPr>
              <a:buNone/>
            </a:pPr>
            <a:r>
              <a:rPr lang="ru-RU" dirty="0" smtClean="0"/>
              <a:t>      последующего содержания текста</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90518"/>
          </a:xfrm>
        </p:spPr>
        <p:txBody>
          <a:bodyPr>
            <a:normAutofit fontScale="90000"/>
          </a:bodyPr>
          <a:lstStyle/>
          <a:p>
            <a:endParaRPr lang="ru-RU" dirty="0"/>
          </a:p>
        </p:txBody>
      </p:sp>
      <p:sp>
        <p:nvSpPr>
          <p:cNvPr id="3" name="Содержимое 2"/>
          <p:cNvSpPr>
            <a:spLocks noGrp="1"/>
          </p:cNvSpPr>
          <p:nvPr>
            <p:ph sz="quarter" idx="1"/>
          </p:nvPr>
        </p:nvSpPr>
        <p:spPr>
          <a:xfrm>
            <a:off x="457200" y="642918"/>
            <a:ext cx="8229600" cy="5514042"/>
          </a:xfrm>
        </p:spPr>
        <p:txBody>
          <a:bodyPr>
            <a:normAutofit/>
          </a:bodyPr>
          <a:lstStyle/>
          <a:p>
            <a:r>
              <a:rPr lang="ru-RU" sz="2000" dirty="0" smtClean="0"/>
              <a:t>В качестве примеров возможного методического обеспечения понимания могут быть приведены следующие фокусирующие вопросы:</a:t>
            </a:r>
          </a:p>
          <a:p>
            <a:r>
              <a:rPr lang="ru-RU" sz="2000" dirty="0" smtClean="0"/>
              <a:t>- ≪Опишите в хронологическом порядке, как развивалось Ваше понимание того, что изложил автор в этой главе</a:t>
            </a:r>
          </a:p>
          <a:p>
            <a:r>
              <a:rPr lang="ru-RU" sz="2000" dirty="0" smtClean="0"/>
              <a:t> ≪О чем, как Вам кажется, говорит здесь автор? Как мы могли бы выразить это яснее?≫</a:t>
            </a:r>
          </a:p>
          <a:p>
            <a:r>
              <a:rPr lang="ru-RU" sz="2000" dirty="0" smtClean="0"/>
              <a:t> ≪Почему автор сообщает нам это именно сейчас?≫</a:t>
            </a:r>
          </a:p>
          <a:p>
            <a:pPr>
              <a:buNone/>
            </a:pPr>
            <a:r>
              <a:rPr lang="ru-RU" sz="1600" dirty="0" smtClean="0"/>
              <a:t>      !Такая работа дает шанс реконструировать текст как авторскую позицию, как нечто единое и целостное, возникшее в определенном контексте</a:t>
            </a:r>
            <a:endParaRPr lang="ru-RU"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a:bodyPr>
          <a:lstStyle/>
          <a:p>
            <a:pPr algn="ctr"/>
            <a:r>
              <a:rPr lang="ru-RU" sz="2400" b="1" dirty="0" smtClean="0"/>
              <a:t>Текст как «помощник».</a:t>
            </a:r>
            <a:endParaRPr lang="ru-RU" sz="2400" b="1" dirty="0"/>
          </a:p>
        </p:txBody>
      </p:sp>
      <p:sp>
        <p:nvSpPr>
          <p:cNvPr id="3" name="Содержимое 2"/>
          <p:cNvSpPr>
            <a:spLocks noGrp="1"/>
          </p:cNvSpPr>
          <p:nvPr>
            <p:ph sz="quarter" idx="1"/>
          </p:nvPr>
        </p:nvSpPr>
        <p:spPr>
          <a:xfrm>
            <a:off x="457200" y="857232"/>
            <a:ext cx="8229600" cy="5299728"/>
          </a:xfrm>
        </p:spPr>
        <p:txBody>
          <a:bodyPr>
            <a:normAutofit fontScale="92500" lnSpcReduction="10000"/>
          </a:bodyPr>
          <a:lstStyle/>
          <a:p>
            <a:pPr algn="just"/>
            <a:r>
              <a:rPr lang="ru-RU" dirty="0" smtClean="0"/>
              <a:t>Следующий тип образовательных целей в таксономии Б. </a:t>
            </a:r>
            <a:r>
              <a:rPr lang="ru-RU" dirty="0" err="1" smtClean="0"/>
              <a:t>Блума</a:t>
            </a:r>
            <a:r>
              <a:rPr lang="ru-RU" dirty="0" smtClean="0"/>
              <a:t> </a:t>
            </a:r>
            <a:r>
              <a:rPr lang="ru-RU" dirty="0" smtClean="0">
                <a:solidFill>
                  <a:srgbClr val="C00000"/>
                </a:solidFill>
              </a:rPr>
              <a:t>– применение. </a:t>
            </a:r>
            <a:r>
              <a:rPr lang="ru-RU" dirty="0" smtClean="0"/>
              <a:t>Смысл данного вида активности заключается в демонстрации умения соотносить свои знания с разного типа реальными ситуациями. Процесс использования не позволяет ограничиться только разговорами о том, что должно быть сделано (к чему тяготеет традиционная образовательная система), а предполагает само действие, в том числе и интеллектуальное (анализ, рефлексия и т.д..</a:t>
            </a:r>
          </a:p>
          <a:p>
            <a:pPr algn="just"/>
            <a:r>
              <a:rPr lang="ru-RU" dirty="0" smtClean="0"/>
              <a:t>Принципиальными становятся следующие вопросы: ≪Что значит ≪использование введенного в тексте культурного представления как посредника?≫,</a:t>
            </a:r>
          </a:p>
          <a:p>
            <a:pPr algn="just"/>
            <a:r>
              <a:rPr lang="ru-RU" dirty="0" smtClean="0"/>
              <a:t>≪Как возможно (и возможно ли) чтение как применение (≪действенное чтение≫)?≫</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76204"/>
          </a:xfrm>
        </p:spPr>
        <p:txBody>
          <a:bodyPr>
            <a:normAutofit fontScale="90000"/>
          </a:bodyPr>
          <a:lstStyle/>
          <a:p>
            <a:endParaRPr lang="ru-RU" dirty="0"/>
          </a:p>
        </p:txBody>
      </p:sp>
      <p:sp>
        <p:nvSpPr>
          <p:cNvPr id="3" name="Содержимое 2"/>
          <p:cNvSpPr>
            <a:spLocks noGrp="1"/>
          </p:cNvSpPr>
          <p:nvPr>
            <p:ph sz="quarter" idx="1"/>
          </p:nvPr>
        </p:nvSpPr>
        <p:spPr>
          <a:xfrm>
            <a:off x="457200" y="357166"/>
            <a:ext cx="8229600" cy="5799794"/>
          </a:xfrm>
        </p:spPr>
        <p:txBody>
          <a:bodyPr>
            <a:normAutofit fontScale="85000" lnSpcReduction="20000"/>
          </a:bodyPr>
          <a:lstStyle/>
          <a:p>
            <a:r>
              <a:rPr lang="ru-RU" sz="1900" dirty="0" smtClean="0"/>
              <a:t>В образовательной практике обычно используются разные типы текстов: инструкции, диагностические материалы, статьи, наборы высказываний, описания методов, схемы, формулы, таблицы, списки литературы и т.п.</a:t>
            </a:r>
          </a:p>
          <a:p>
            <a:r>
              <a:rPr lang="ru-RU" sz="1900" dirty="0" smtClean="0"/>
              <a:t>Один и тот же текст, в зависимости от контекста его использования, может стать разным по характеру </a:t>
            </a:r>
            <a:r>
              <a:rPr lang="ru-RU" sz="1900" i="1" dirty="0" smtClean="0"/>
              <a:t>средством (схемой описания, схемой анализа,</a:t>
            </a:r>
          </a:p>
          <a:p>
            <a:pPr>
              <a:buNone/>
            </a:pPr>
            <a:r>
              <a:rPr lang="ru-RU" sz="1900" dirty="0" smtClean="0"/>
              <a:t>    различения понятий, постановки проблемы, средством поиска ответа на свой образовательный вопрос т.д.). Текст может выступать как посредник     практической и ментальной активности участника.</a:t>
            </a:r>
          </a:p>
          <a:p>
            <a:r>
              <a:rPr lang="ru-RU" sz="1900" dirty="0" smtClean="0"/>
              <a:t> В работах, посвященных описанию таксономии Б. </a:t>
            </a:r>
            <a:r>
              <a:rPr lang="ru-RU" sz="1900" dirty="0" err="1" smtClean="0"/>
              <a:t>Блума</a:t>
            </a:r>
            <a:r>
              <a:rPr lang="ru-RU" sz="1900" dirty="0" smtClean="0"/>
              <a:t>, можно встретить такие примеры заданий, работающих на задачу применения: ≪найдите площадь аудитории, в которой Вы занимаетесь≫, ≪применить эту формулу для решения следующей</a:t>
            </a:r>
          </a:p>
          <a:p>
            <a:pPr>
              <a:buNone/>
            </a:pPr>
            <a:r>
              <a:rPr lang="ru-RU" sz="1900" dirty="0" smtClean="0"/>
              <a:t>      задачи…≫ и т.п.</a:t>
            </a:r>
          </a:p>
          <a:p>
            <a:r>
              <a:rPr lang="ru-RU" sz="1600" dirty="0" smtClean="0"/>
              <a:t>Приведем несколько достаточно простых примеров заданий для гуманитарных дисциплин:</a:t>
            </a:r>
          </a:p>
          <a:p>
            <a:pPr>
              <a:buNone/>
            </a:pPr>
            <a:r>
              <a:rPr lang="ru-RU" sz="1600" dirty="0" smtClean="0"/>
              <a:t>         - ≪Как могут быть использованы аргументы тотального детерминизма, сформулированные в …, для защиты свободы воли?≫</a:t>
            </a:r>
          </a:p>
          <a:p>
            <a:pPr>
              <a:buNone/>
            </a:pPr>
            <a:r>
              <a:rPr lang="ru-RU" sz="1600" dirty="0" smtClean="0"/>
              <a:t>         - ≪Используйте изображенную в романе … социальную структуру общества для описания современной социальной структуры общества≫.</a:t>
            </a:r>
          </a:p>
          <a:p>
            <a:pPr>
              <a:buNone/>
            </a:pPr>
            <a:r>
              <a:rPr lang="ru-RU" sz="1600" dirty="0" smtClean="0"/>
              <a:t>         - ≪Могут ли правила формальной логики быть использованы для проверки причинных связей в научном исследовании?≫</a:t>
            </a:r>
          </a:p>
          <a:p>
            <a:pPr>
              <a:buNone/>
            </a:pPr>
            <a:r>
              <a:rPr lang="ru-RU" sz="1600" dirty="0" smtClean="0"/>
              <a:t>         - ≪Используйте схему SWOT-анализа, с которой Вы только что познакомились, для описания лекционной формы обучения≫.</a:t>
            </a:r>
          </a:p>
          <a:p>
            <a:pPr>
              <a:buNone/>
            </a:pPr>
            <a:r>
              <a:rPr lang="ru-RU" sz="1600" dirty="0" smtClean="0"/>
              <a:t>        - ≪С помощью предложенных в тексте типов коммуникативного взаимодействия, рассмотрите реальную коммуникацию на примере одного из телевизионных ток-шоу≫.</a:t>
            </a:r>
          </a:p>
          <a:p>
            <a:pPr>
              <a:buNone/>
            </a:pPr>
            <a:r>
              <a:rPr lang="ru-RU" sz="1600" dirty="0" smtClean="0"/>
              <a:t>        Конечно, перечень данного рода заданий можно продолжить. Хотя, анализируя сегодняшнюю ситуацию, рискнем предположить, что задания на воспроизведение и интерпретацию текста в учебном процессе пока существенно превалируют над числом заданий на ≪примеряющее чтение≫.</a:t>
            </a:r>
          </a:p>
          <a:p>
            <a:pPr>
              <a:buNone/>
            </a:pP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i="1" dirty="0" smtClean="0"/>
              <a:t>«История, как и другие гуманитарные предметы, должна учить самостоятельно мыслить, анализировать, сопоставлять разные точки зрения».</a:t>
            </a:r>
            <a:r>
              <a:rPr lang="ru-RU" dirty="0" smtClean="0"/>
              <a:t> При этом в качестве главной стержневой линии, которая должна проходить через весь курс преподавания истории, </a:t>
            </a:r>
            <a:r>
              <a:rPr lang="ru-RU" i="1" dirty="0" smtClean="0"/>
              <a:t>«объективность и непредвзятость, уважение к собственному прошлому и любовь к своей Родине».</a:t>
            </a:r>
          </a:p>
          <a:p>
            <a:r>
              <a:rPr lang="ru-RU" i="1" dirty="0" smtClean="0"/>
              <a:t>                                                                В, Путин</a:t>
            </a:r>
            <a:endParaRPr lang="ru-RU" dirty="0" smtClean="0"/>
          </a:p>
          <a:p>
            <a:pPr>
              <a:buNone/>
            </a:pPr>
            <a:r>
              <a:rPr lang="ru-RU" dirty="0" smtClean="0"/>
              <a:t> </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algn="just"/>
            <a:r>
              <a:rPr lang="ru-RU" sz="1900" dirty="0" smtClean="0"/>
              <a:t>При знакомстве с таксономией Б. </a:t>
            </a:r>
            <a:r>
              <a:rPr lang="ru-RU" sz="1900" dirty="0" err="1" smtClean="0"/>
              <a:t>Блума</a:t>
            </a:r>
            <a:r>
              <a:rPr lang="ru-RU" sz="1900" dirty="0" smtClean="0"/>
              <a:t> вполне резонно может возникнуть вопрос: ≪Почему уровень применения занимает всего лишь третье место из шести предложенных?≫.</a:t>
            </a:r>
          </a:p>
          <a:p>
            <a:pPr algn="just"/>
            <a:r>
              <a:rPr lang="ru-RU" sz="1900" dirty="0" smtClean="0"/>
              <a:t> Одна из версий ответа для </a:t>
            </a:r>
            <a:r>
              <a:rPr lang="ru-RU" sz="1800" dirty="0" smtClean="0"/>
              <a:t>ситуации работы с текстом может состоять в следующем: ≪примеряющееся  чтение≫ – это </a:t>
            </a:r>
            <a:r>
              <a:rPr lang="ru-RU" sz="1800" i="1" dirty="0" smtClean="0"/>
              <a:t>длящееся понимающее чтение, демонстрирующее понимание </a:t>
            </a:r>
            <a:r>
              <a:rPr lang="ru-RU" sz="1800" dirty="0" smtClean="0"/>
              <a:t>в действии. Оно выходит за пределы собственно чтения, но </a:t>
            </a:r>
            <a:r>
              <a:rPr lang="ru-RU" sz="1800" i="1" dirty="0" smtClean="0"/>
              <a:t>не трансформирует содержание текста, что является принципиальным моментом.</a:t>
            </a:r>
            <a:endParaRPr lang="ru-RU"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a:bodyPr>
          <a:lstStyle/>
          <a:p>
            <a:pPr algn="ctr"/>
            <a:r>
              <a:rPr lang="ru-RU" sz="2400" b="1" dirty="0" smtClean="0"/>
              <a:t>Уровень анализа</a:t>
            </a:r>
            <a:endParaRPr lang="ru-RU" sz="2400" b="1" dirty="0"/>
          </a:p>
        </p:txBody>
      </p:sp>
      <p:sp>
        <p:nvSpPr>
          <p:cNvPr id="3" name="Содержимое 2"/>
          <p:cNvSpPr>
            <a:spLocks noGrp="1"/>
          </p:cNvSpPr>
          <p:nvPr>
            <p:ph sz="quarter" idx="1"/>
          </p:nvPr>
        </p:nvSpPr>
        <p:spPr>
          <a:xfrm>
            <a:off x="457200" y="857232"/>
            <a:ext cx="8229600" cy="5299728"/>
          </a:xfrm>
        </p:spPr>
        <p:txBody>
          <a:bodyPr>
            <a:normAutofit fontScale="70000" lnSpcReduction="20000"/>
          </a:bodyPr>
          <a:lstStyle/>
          <a:p>
            <a:r>
              <a:rPr lang="ru-RU" dirty="0" smtClean="0"/>
              <a:t>Предполагает классификацию и членение материала на составляющие части, установление принципов организации различных структур и систем, а также понимание связи между отдельными составляющими. Для работы с текстом это означает, что на каком-то этапе анализ текста должен выступить в качестве отдельной задачи.</a:t>
            </a:r>
          </a:p>
          <a:p>
            <a:pPr>
              <a:buNone/>
            </a:pPr>
            <a:r>
              <a:rPr lang="ru-RU" dirty="0" smtClean="0"/>
              <a:t>     Прежде всего, стоит обратить внимание на то, что именно процедура анализа позволяет отличить конкретный факт от единичного мнения, помогает выявить взаимоотношения между зафиксированными автором мыслями (причина, следствие, цель, средство, влияние, способ и т.п.), чтобы затем обучающиеся смогли сделать корректный вывод.</a:t>
            </a:r>
          </a:p>
          <a:p>
            <a:pPr>
              <a:buNone/>
            </a:pPr>
            <a:r>
              <a:rPr lang="ru-RU" dirty="0" smtClean="0"/>
              <a:t>     Анализ имеет промежуточный статус в работе с текстом (хотя возможны и иные). Чтобы конкретнее уточнить тип такого рода ≪промежуточных≫ ситуаций, вновь вернемся к обсуждению границ и способов совершенствования все той же ≪Мозаики≫.</a:t>
            </a:r>
          </a:p>
          <a:p>
            <a:pPr>
              <a:buNone/>
            </a:pPr>
            <a:r>
              <a:rPr lang="ru-RU" dirty="0" smtClean="0"/>
              <a:t>     В данном случае объектом пристального внимания становится</a:t>
            </a:r>
          </a:p>
          <a:p>
            <a:pPr>
              <a:buNone/>
            </a:pPr>
            <a:r>
              <a:rPr lang="ru-RU" dirty="0" smtClean="0"/>
              <a:t>    этап работы в ≪экспертных≫ группах. Объединяя в </a:t>
            </a:r>
            <a:r>
              <a:rPr lang="ru-RU" dirty="0" err="1" smtClean="0"/>
              <a:t>нихучеников</a:t>
            </a:r>
            <a:r>
              <a:rPr lang="ru-RU" dirty="0" smtClean="0"/>
              <a:t>, мы, как</a:t>
            </a:r>
          </a:p>
          <a:p>
            <a:pPr>
              <a:buNone/>
            </a:pPr>
            <a:r>
              <a:rPr lang="ru-RU" dirty="0" smtClean="0"/>
              <a:t>     правило, кроме постановки задачи на понимание текста ,даем задания общего характера – подготовиться к преподаванию в ≪домашних≫ группах. При этом часто предлагаем участникам подумать о способе, которым они станут ≪преподавать≫</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428628"/>
          </a:xfrm>
        </p:spPr>
        <p:txBody>
          <a:bodyPr>
            <a:normAutofit fontScale="90000"/>
          </a:bodyPr>
          <a:lstStyle/>
          <a:p>
            <a:endParaRPr lang="ru-RU" dirty="0"/>
          </a:p>
        </p:txBody>
      </p:sp>
      <p:sp>
        <p:nvSpPr>
          <p:cNvPr id="3" name="Содержимое 2"/>
          <p:cNvSpPr>
            <a:spLocks noGrp="1"/>
          </p:cNvSpPr>
          <p:nvPr>
            <p:ph sz="quarter" idx="1"/>
          </p:nvPr>
        </p:nvSpPr>
        <p:spPr>
          <a:xfrm>
            <a:off x="457200" y="714356"/>
            <a:ext cx="8229600" cy="5442604"/>
          </a:xfrm>
        </p:spPr>
        <p:txBody>
          <a:bodyPr>
            <a:normAutofit fontScale="62500" lnSpcReduction="20000"/>
          </a:bodyPr>
          <a:lstStyle/>
          <a:p>
            <a:r>
              <a:rPr lang="ru-RU" dirty="0" smtClean="0"/>
              <a:t>Здесь целесообразно рассматривать задания следующего характера: создать схему, модель, график или любое другое визуальное изображение.</a:t>
            </a:r>
          </a:p>
          <a:p>
            <a:r>
              <a:rPr lang="ru-RU" dirty="0" smtClean="0"/>
              <a:t> Различные модели и рисунки, отражающие взаимоотношения между идеями, требующие выделения, различения, дифференциации, делают процесс анализа, скрытого от глаз, не только более структурированным, но и наглядным. Примером такого приема является </a:t>
            </a:r>
            <a:r>
              <a:rPr lang="ru-RU" i="1" dirty="0" smtClean="0"/>
              <a:t>«Карта идей / понятий».  Следует </a:t>
            </a:r>
            <a:r>
              <a:rPr lang="ru-RU" dirty="0" smtClean="0"/>
              <a:t>заметить, что данный прием (как и многие иные) может рассматриваться и примеряться как к ≪Мозаике≫, так и к другим ситуациям решения задач анализа текста на семинаре. Помощь в эффективном осуществлении анализа текста могут оказать не только графические организаторы, и не только созданные самими учащимися, но и разные схемы анализа или просто списки вопросов и заданий, сконструированных преподавателем. Предоставляя их, мы выводим участников на </a:t>
            </a:r>
            <a:r>
              <a:rPr lang="ru-RU" i="1" dirty="0" smtClean="0"/>
              <a:t>аналитический тип чтения: </a:t>
            </a:r>
            <a:r>
              <a:rPr lang="ru-RU" dirty="0" smtClean="0"/>
              <a:t>- ≪Сделайте свое резюме основной идеи статьи≫ (применительно ко второму уровню – понимания – это звучало бы так: ≪Расскажите основное содержание статьи своими словами≫). - ≪Определите допущения, лежащие в основе тех или иных аргументов автора текста≫.</a:t>
            </a:r>
          </a:p>
          <a:p>
            <a:r>
              <a:rPr lang="ru-RU" dirty="0" smtClean="0"/>
              <a:t>- ≪Найдите скрытую посылку, на основании которой пишет автор≫.</a:t>
            </a:r>
          </a:p>
          <a:p>
            <a:r>
              <a:rPr lang="ru-RU" dirty="0" smtClean="0"/>
              <a:t>- ≪Что необходимо знать заранее, чтобы понять прочитанное?</a:t>
            </a:r>
            <a:r>
              <a:rPr lang="ru-RU" dirty="0" smtClean="0">
                <a:solidFill>
                  <a:srgbClr val="C00000"/>
                </a:solidFill>
              </a:rPr>
              <a:t>≫ (по материалам ≪Развитие критического мышления через чтение и </a:t>
            </a:r>
            <a:r>
              <a:rPr lang="ru-RU" dirty="0" err="1" smtClean="0">
                <a:solidFill>
                  <a:srgbClr val="C00000"/>
                </a:solidFill>
              </a:rPr>
              <a:t>письмо≫в</a:t>
            </a:r>
            <a:r>
              <a:rPr lang="ru-RU" dirty="0" smtClean="0">
                <a:solidFill>
                  <a:srgbClr val="C00000"/>
                </a:solidFill>
              </a:rPr>
              <a:t> системе высшего образования: Стратегии для использования в любых предметных областях).</a:t>
            </a:r>
          </a:p>
          <a:p>
            <a:r>
              <a:rPr lang="ru-RU" dirty="0" smtClean="0"/>
              <a:t>Характер данных вопросов позволяет, с одной стороны, обнаружить некоторое сходство с уровнем понимания, но, с другой стороны, согласиться с Б. </a:t>
            </a:r>
            <a:r>
              <a:rPr lang="ru-RU" dirty="0" err="1" smtClean="0"/>
              <a:t>Блумом</a:t>
            </a:r>
            <a:r>
              <a:rPr lang="ru-RU" dirty="0" smtClean="0"/>
              <a:t> в том, что анализ – это все-таки углубленное понимание, например, понимание обобщений и сложных концепций, вычленение оснований авторской позиции. Расширяя диапазон возможных средств анализа текста, отметим, что таковым может выступать и другой текст.</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fontScale="90000"/>
          </a:bodyPr>
          <a:lstStyle/>
          <a:p>
            <a:pPr algn="ctr"/>
            <a:r>
              <a:rPr lang="ru-RU" dirty="0" smtClean="0"/>
              <a:t>      </a:t>
            </a:r>
            <a:r>
              <a:rPr lang="ru-RU" sz="2400" b="1" dirty="0" smtClean="0"/>
              <a:t>Пример</a:t>
            </a:r>
            <a:endParaRPr lang="ru-RU" sz="2400" b="1" dirty="0"/>
          </a:p>
        </p:txBody>
      </p:sp>
      <p:sp>
        <p:nvSpPr>
          <p:cNvPr id="3" name="Содержимое 2"/>
          <p:cNvSpPr>
            <a:spLocks noGrp="1"/>
          </p:cNvSpPr>
          <p:nvPr>
            <p:ph sz="quarter" idx="1"/>
          </p:nvPr>
        </p:nvSpPr>
        <p:spPr>
          <a:xfrm>
            <a:off x="457200" y="714356"/>
            <a:ext cx="8229600" cy="5442604"/>
          </a:xfrm>
        </p:spPr>
        <p:txBody>
          <a:bodyPr>
            <a:normAutofit fontScale="70000" lnSpcReduction="20000"/>
          </a:bodyPr>
          <a:lstStyle/>
          <a:p>
            <a:endParaRPr lang="ru-RU" dirty="0" smtClean="0"/>
          </a:p>
          <a:p>
            <a:r>
              <a:rPr lang="ru-RU" dirty="0" smtClean="0"/>
              <a:t>Для преподавателей университета в качестве материала для изучения </a:t>
            </a:r>
            <a:r>
              <a:rPr lang="ru-RU" dirty="0" err="1" smtClean="0"/>
              <a:t>исполь</a:t>
            </a:r>
            <a:r>
              <a:rPr lang="ru-RU" dirty="0" smtClean="0"/>
              <a:t>-</a:t>
            </a:r>
          </a:p>
          <a:p>
            <a:pPr>
              <a:buNone/>
            </a:pPr>
            <a:r>
              <a:rPr lang="ru-RU" dirty="0" smtClean="0"/>
              <a:t>      </a:t>
            </a:r>
            <a:r>
              <a:rPr lang="ru-RU" dirty="0" err="1" smtClean="0"/>
              <a:t>зовался</a:t>
            </a:r>
            <a:r>
              <a:rPr lang="ru-RU" dirty="0" smtClean="0"/>
              <a:t> перевод текста ,содержащий описания больших и маленьких приемов работы с материалами для чтения в учебной аудитории В качестве задания участникам было предложено вычленить из текста все имеющиеся приемы, а затем попытаться сконструировать из них свою типологию (в самой статье приемы были разбросаны по тексту). Для создания такой типологии тренерская команда предложила конкретное средство – таксономию Б. </a:t>
            </a:r>
            <a:r>
              <a:rPr lang="ru-RU" dirty="0" err="1" smtClean="0"/>
              <a:t>Блума</a:t>
            </a:r>
            <a:r>
              <a:rPr lang="ru-RU" dirty="0" smtClean="0"/>
              <a:t>.</a:t>
            </a:r>
          </a:p>
          <a:p>
            <a:pPr algn="just"/>
            <a:r>
              <a:rPr lang="ru-RU" dirty="0" smtClean="0"/>
              <a:t>Стоит отметить, что текст, содержащий описание таксономии, использовался в этой ситуации на уровне применения. В то время как собственно</a:t>
            </a:r>
          </a:p>
          <a:p>
            <a:pPr algn="just">
              <a:buNone/>
            </a:pPr>
            <a:r>
              <a:rPr lang="ru-RU" dirty="0" smtClean="0"/>
              <a:t>      процесс создания типологии на основе статьи – это, конечно же, работа,</a:t>
            </a:r>
          </a:p>
          <a:p>
            <a:pPr algn="just">
              <a:buNone/>
            </a:pPr>
            <a:r>
              <a:rPr lang="ru-RU" dirty="0" smtClean="0"/>
              <a:t>      направленная на анализ. А продукт этой работы в виде типологии может</a:t>
            </a:r>
          </a:p>
          <a:p>
            <a:pPr algn="just">
              <a:buNone/>
            </a:pPr>
            <a:r>
              <a:rPr lang="ru-RU" dirty="0" smtClean="0"/>
              <a:t>      быть отнесен к синтезу. Соединение этих видов чтения для получения</a:t>
            </a:r>
          </a:p>
          <a:p>
            <a:pPr algn="just">
              <a:buNone/>
            </a:pPr>
            <a:r>
              <a:rPr lang="ru-RU" dirty="0" smtClean="0"/>
              <a:t>      продукта (типологии) и успешная его апробация на практике, позволяет</a:t>
            </a:r>
          </a:p>
          <a:p>
            <a:pPr algn="just">
              <a:buNone/>
            </a:pPr>
            <a:r>
              <a:rPr lang="ru-RU" dirty="0" smtClean="0"/>
              <a:t>       нам рекомендовать преподавателям поместить в свой тренерский портфель</a:t>
            </a:r>
          </a:p>
          <a:p>
            <a:pPr algn="just">
              <a:buNone/>
            </a:pPr>
            <a:r>
              <a:rPr lang="ru-RU" dirty="0" smtClean="0"/>
              <a:t>      новый сконструированный прием – ≪Двойное чтение≫.</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a:bodyPr>
          <a:lstStyle/>
          <a:p>
            <a:pPr algn="ctr"/>
            <a:r>
              <a:rPr lang="ru-RU" sz="2400" b="1" dirty="0" smtClean="0"/>
              <a:t>Чтение для синтеза.</a:t>
            </a:r>
            <a:endParaRPr lang="ru-RU" sz="2400" b="1" dirty="0"/>
          </a:p>
        </p:txBody>
      </p:sp>
      <p:sp>
        <p:nvSpPr>
          <p:cNvPr id="3" name="Содержимое 2"/>
          <p:cNvSpPr>
            <a:spLocks noGrp="1"/>
          </p:cNvSpPr>
          <p:nvPr>
            <p:ph sz="quarter" idx="1"/>
          </p:nvPr>
        </p:nvSpPr>
        <p:spPr>
          <a:xfrm>
            <a:off x="457200" y="785794"/>
            <a:ext cx="8229600" cy="5371166"/>
          </a:xfrm>
        </p:spPr>
        <p:txBody>
          <a:bodyPr>
            <a:normAutofit fontScale="92500" lnSpcReduction="20000"/>
          </a:bodyPr>
          <a:lstStyle/>
          <a:p>
            <a:pPr algn="just"/>
            <a:r>
              <a:rPr lang="ru-RU" sz="2000" dirty="0" smtClean="0">
                <a:solidFill>
                  <a:srgbClr val="C00000"/>
                </a:solidFill>
              </a:rPr>
              <a:t>Пятый уровень </a:t>
            </a:r>
            <a:r>
              <a:rPr lang="ru-RU" sz="2000" dirty="0" smtClean="0"/>
              <a:t>в таксономии Б. </a:t>
            </a:r>
            <a:r>
              <a:rPr lang="ru-RU" sz="2000" dirty="0" err="1" smtClean="0"/>
              <a:t>Блума</a:t>
            </a:r>
            <a:r>
              <a:rPr lang="ru-RU" sz="2000" dirty="0" smtClean="0"/>
              <a:t> соответствует такой образовательной цели как синтез, предполагающий объединение элементов и частей некоего содержания в новую целостность, которая может быть принципиально инновационной, либо (что наиболее вероятно) являться новым продуктом только для ее создателя. Основной вопрос звучит следующим образом:</a:t>
            </a:r>
          </a:p>
          <a:p>
            <a:r>
              <a:rPr lang="ru-RU" sz="2000" dirty="0" smtClean="0"/>
              <a:t>≪Какой вид активности при работе с текстом может быть инициирован, чтобы достичь вышеназванной цели?≫</a:t>
            </a:r>
          </a:p>
          <a:p>
            <a:pPr>
              <a:buNone/>
            </a:pPr>
            <a:r>
              <a:rPr lang="ru-RU" sz="2000" dirty="0" smtClean="0"/>
              <a:t>      Самым типичным примером учебного задания, предполагающего решение задачи на синтез, является написание рефератов, эссе, сочинений, обзоров и т.п. по некоторой совокупности проработанных текстов. И сразу возникает вопрос: ≪Насколько нас – преподавателей – устраивает качество продуктов, получаемых при данном типе задания по работе с текстом, и как эта ситуация связана с характером осуществляемого чтения?≫. По опыту мы знаем, что очень часто (а с приходом Интернета ситуация радикально усугубилась) данные</a:t>
            </a:r>
          </a:p>
          <a:p>
            <a:pPr>
              <a:buNone/>
            </a:pPr>
            <a:r>
              <a:rPr lang="ru-RU" sz="2000" dirty="0" smtClean="0"/>
              <a:t>     ≪продукты≫ – и эссе, и рефераты, и проекты– являются либо плагиатом,</a:t>
            </a:r>
          </a:p>
          <a:p>
            <a:pPr>
              <a:buNone/>
            </a:pPr>
            <a:r>
              <a:rPr lang="ru-RU" sz="2000" dirty="0" smtClean="0"/>
              <a:t>     либо мозаикой бессистемно скомпилированного материала из</a:t>
            </a:r>
          </a:p>
          <a:p>
            <a:pPr>
              <a:buNone/>
            </a:pPr>
            <a:r>
              <a:rPr lang="ru-RU" sz="2000" dirty="0" smtClean="0"/>
              <a:t>     разных статей и книг.</a:t>
            </a:r>
          </a:p>
          <a:p>
            <a:endParaRPr lang="ru-RU"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347642"/>
          </a:xfrm>
        </p:spPr>
        <p:txBody>
          <a:bodyPr>
            <a:normAutofit fontScale="90000"/>
          </a:bodyPr>
          <a:lstStyle/>
          <a:p>
            <a:endParaRPr lang="ru-RU" dirty="0"/>
          </a:p>
        </p:txBody>
      </p:sp>
      <p:sp>
        <p:nvSpPr>
          <p:cNvPr id="3" name="Содержимое 2"/>
          <p:cNvSpPr>
            <a:spLocks noGrp="1"/>
          </p:cNvSpPr>
          <p:nvPr>
            <p:ph sz="quarter" idx="1"/>
          </p:nvPr>
        </p:nvSpPr>
        <p:spPr>
          <a:xfrm>
            <a:off x="457200" y="500042"/>
            <a:ext cx="8229600" cy="5656918"/>
          </a:xfrm>
        </p:spPr>
        <p:txBody>
          <a:bodyPr>
            <a:normAutofit fontScale="25000" lnSpcReduction="20000"/>
          </a:bodyPr>
          <a:lstStyle/>
          <a:p>
            <a:endParaRPr lang="ru-RU" dirty="0" smtClean="0"/>
          </a:p>
          <a:p>
            <a:r>
              <a:rPr lang="ru-RU" sz="8000" dirty="0" smtClean="0"/>
              <a:t>Какие же основания возможны для синтеза при работе с текстом?</a:t>
            </a:r>
          </a:p>
          <a:p>
            <a:r>
              <a:rPr lang="ru-RU" sz="4300" dirty="0" smtClean="0"/>
              <a:t> </a:t>
            </a:r>
            <a:r>
              <a:rPr lang="ru-RU" sz="6400" dirty="0" smtClean="0"/>
              <a:t>Один из возможных вариантов ответа – запрос (открытые проблемные вопросы, не сводимые к теме) на чтение </a:t>
            </a:r>
            <a:r>
              <a:rPr lang="ru-RU" sz="6400" dirty="0" err="1" smtClean="0"/>
              <a:t>самогоученика</a:t>
            </a:r>
            <a:r>
              <a:rPr lang="ru-RU" sz="6400" dirty="0" smtClean="0"/>
              <a:t>. При этом предполагается, что синтез – это работа по соотнесению своего запроса к тексту и предлагаемого автором содержания для конструирования в итоге нового текста. Необходимо оговорить, что характер запроса в данном контексте принципиален, он</a:t>
            </a:r>
          </a:p>
          <a:p>
            <a:r>
              <a:rPr lang="ru-RU" sz="6400" dirty="0" smtClean="0"/>
              <a:t>не сводим к воспроизведению, пониманию и даже анализу теста, и предполагает конструирование продукта ≪надстраивающегося≫ над текстом, или несколькими текстами. Развитие (а иногда и формирование) конкретного запроса на чтение может рассматриваться как особая педагогическая задача, которая достаточно непросто решается. Конечно, чтение для последующего синтеза также можно организовать с помощью особым образом конструированных преподавателем заданий, которые будут предлагать основания для объединения (</a:t>
            </a:r>
            <a:r>
              <a:rPr lang="ru-RU" sz="6400" dirty="0" err="1" smtClean="0"/>
              <a:t>переконструирования</a:t>
            </a:r>
            <a:r>
              <a:rPr lang="ru-RU" sz="6400" dirty="0" smtClean="0"/>
              <a:t>, </a:t>
            </a:r>
            <a:r>
              <a:rPr lang="ru-RU" sz="6400" dirty="0" err="1" smtClean="0"/>
              <a:t>реконструирования</a:t>
            </a:r>
            <a:r>
              <a:rPr lang="ru-RU" sz="6400" dirty="0" smtClean="0"/>
              <a:t> и т.п.) содержаний текста (или текстов). Особое   искусство при этом будет состоять в том, чтобы продумать те типы ментальной активности, которые должны этими заданиями </a:t>
            </a:r>
            <a:r>
              <a:rPr lang="ru-RU" sz="6400" dirty="0" err="1" smtClean="0"/>
              <a:t>инициироваться.Это</a:t>
            </a:r>
            <a:r>
              <a:rPr lang="ru-RU" sz="6400" dirty="0" smtClean="0"/>
              <a:t> могут быть и достаточно простые задания, например, ≪напишите эссе о своих впечатлениях от прочитанного≫. А могут быть и более сложные, требующие, например, собрать в определенную единую форму содержания из совершенно разных форматов (теорий, подходов, времени и т.п.) и эксплицировать критерии произведенного синтеза. Описываемый выше тип чтения (≪просеивающее выращивание≫)достаточно сложен, поскольку он требует преодоления или ≪снятия в себе≫ всех предыдущих уровней работы с текстом, и очень легко может редуцироваться студентом к уровню воспроизведения, или в лучшем случае– понимания или анализа. такое чтение ≪предполагает, наряду с извлечением, </a:t>
            </a:r>
            <a:r>
              <a:rPr lang="ru-RU" sz="6400" dirty="0" err="1" smtClean="0"/>
              <a:t>означением</a:t>
            </a:r>
            <a:r>
              <a:rPr lang="ru-RU" sz="6400" dirty="0" smtClean="0"/>
              <a:t> и трансляцией смысла, порождение и оформление нового смысла. Здесь речь идет уже не столько об адекватности действия или воспроизведения оригиналу – предмету понимания, сколько о произведении смысла и нахождении новой текстовой… формы</a:t>
            </a:r>
            <a:endParaRPr lang="ru-RU" sz="6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3394"/>
          </a:xfrm>
        </p:spPr>
        <p:txBody>
          <a:bodyPr>
            <a:normAutofit/>
          </a:bodyPr>
          <a:lstStyle/>
          <a:p>
            <a:pPr algn="ctr"/>
            <a:r>
              <a:rPr lang="ru-RU" sz="2400" b="1" dirty="0" smtClean="0"/>
              <a:t>Критическое чтение текста.</a:t>
            </a:r>
            <a:endParaRPr lang="ru-RU" sz="2400" b="1" dirty="0"/>
          </a:p>
        </p:txBody>
      </p:sp>
      <p:sp>
        <p:nvSpPr>
          <p:cNvPr id="3" name="Содержимое 2"/>
          <p:cNvSpPr>
            <a:spLocks noGrp="1"/>
          </p:cNvSpPr>
          <p:nvPr>
            <p:ph sz="quarter" idx="1"/>
          </p:nvPr>
        </p:nvSpPr>
        <p:spPr>
          <a:xfrm>
            <a:off x="457200" y="857232"/>
            <a:ext cx="8229600" cy="5299728"/>
          </a:xfrm>
        </p:spPr>
        <p:txBody>
          <a:bodyPr>
            <a:normAutofit fontScale="70000" lnSpcReduction="20000"/>
          </a:bodyPr>
          <a:lstStyle/>
          <a:p>
            <a:r>
              <a:rPr lang="ru-RU" dirty="0" smtClean="0"/>
              <a:t>≪Книга – это </a:t>
            </a:r>
            <a:r>
              <a:rPr lang="ru-RU" dirty="0" err="1" smtClean="0"/>
              <a:t>вызов.Когда</a:t>
            </a:r>
            <a:r>
              <a:rPr lang="ru-RU" dirty="0" smtClean="0"/>
              <a:t> мы его не принимаем, то мотивы могут быть самыми разными: </a:t>
            </a:r>
            <a:r>
              <a:rPr lang="ru-RU" dirty="0" err="1" smtClean="0"/>
              <a:t>от≪не</a:t>
            </a:r>
            <a:r>
              <a:rPr lang="ru-RU" dirty="0" smtClean="0"/>
              <a:t> мое≫, ≪не по зубам≫ … до ≪бреда≫</a:t>
            </a:r>
          </a:p>
          <a:p>
            <a:r>
              <a:rPr lang="ru-RU" dirty="0" smtClean="0"/>
              <a:t>Необходимо различать </a:t>
            </a:r>
            <a:r>
              <a:rPr lang="ru-RU" i="1" dirty="0" smtClean="0"/>
              <a:t>критикующее и критическое чтения.</a:t>
            </a:r>
          </a:p>
          <a:p>
            <a:r>
              <a:rPr lang="ru-RU" dirty="0" smtClean="0">
                <a:solidFill>
                  <a:srgbClr val="C00000"/>
                </a:solidFill>
              </a:rPr>
              <a:t>Шестой и последний уровень образовательных целей в таксономии Б. </a:t>
            </a:r>
            <a:r>
              <a:rPr lang="ru-RU" dirty="0" err="1" smtClean="0">
                <a:solidFill>
                  <a:srgbClr val="C00000"/>
                </a:solidFill>
              </a:rPr>
              <a:t>Блума</a:t>
            </a:r>
            <a:r>
              <a:rPr lang="ru-RU" dirty="0" smtClean="0">
                <a:solidFill>
                  <a:srgbClr val="C00000"/>
                </a:solidFill>
              </a:rPr>
              <a:t>. Он предполагает:</a:t>
            </a:r>
          </a:p>
          <a:p>
            <a:r>
              <a:rPr lang="ru-RU" dirty="0" smtClean="0"/>
              <a:t>детальную критику с предъявлением </a:t>
            </a:r>
            <a:r>
              <a:rPr lang="ru-RU" i="1" dirty="0" smtClean="0"/>
              <a:t>оснований, сравнение и </a:t>
            </a:r>
            <a:r>
              <a:rPr lang="ru-RU" i="1" dirty="0" err="1" smtClean="0"/>
              <a:t>противопостав</a:t>
            </a:r>
            <a:r>
              <a:rPr lang="ru-RU" i="1" dirty="0" smtClean="0"/>
              <a:t>-</a:t>
            </a:r>
          </a:p>
          <a:p>
            <a:r>
              <a:rPr lang="ru-RU" dirty="0" err="1" smtClean="0"/>
              <a:t>ление</a:t>
            </a:r>
            <a:r>
              <a:rPr lang="ru-RU" dirty="0" smtClean="0"/>
              <a:t> по некоторым </a:t>
            </a:r>
            <a:r>
              <a:rPr lang="ru-RU" i="1" dirty="0" smtClean="0"/>
              <a:t>принципам, подробное указание логических </a:t>
            </a:r>
            <a:r>
              <a:rPr lang="ru-RU" i="1" dirty="0" err="1" smtClean="0"/>
              <a:t>противоре</a:t>
            </a:r>
            <a:r>
              <a:rPr lang="ru-RU" i="1" dirty="0" smtClean="0"/>
              <a:t>-</a:t>
            </a:r>
          </a:p>
          <a:p>
            <a:r>
              <a:rPr lang="ru-RU" i="1" dirty="0" smtClean="0"/>
              <a:t>чий и допущений, чувствительность к контексту и готовность к коррекции</a:t>
            </a:r>
          </a:p>
          <a:p>
            <a:r>
              <a:rPr lang="ru-RU" dirty="0" smtClean="0"/>
              <a:t>собственных выводов и т.п. Именно эти действия можно рассматривать</a:t>
            </a:r>
          </a:p>
          <a:p>
            <a:r>
              <a:rPr lang="ru-RU" dirty="0" smtClean="0"/>
              <a:t>как необходимые для критического чтения.</a:t>
            </a:r>
          </a:p>
          <a:p>
            <a:r>
              <a:rPr lang="ru-RU" dirty="0" smtClean="0"/>
              <a:t> Эта серьезная работа требует реализации всех тех типов чтения, о которых мы</a:t>
            </a:r>
          </a:p>
          <a:p>
            <a:r>
              <a:rPr lang="ru-RU" dirty="0" smtClean="0"/>
              <a:t>указывали выше.</a:t>
            </a:r>
          </a:p>
          <a:p>
            <a:r>
              <a:rPr lang="ru-RU" dirty="0" smtClean="0"/>
              <a:t>Но особенно важно подчеркнуть, что критическое чтение предполагает</a:t>
            </a:r>
          </a:p>
          <a:p>
            <a:r>
              <a:rPr lang="ru-RU" dirty="0" smtClean="0"/>
              <a:t>тщательную контекстуальную работу с текстом. Как писал В. Набоков: ≪Из</a:t>
            </a:r>
          </a:p>
          <a:p>
            <a:r>
              <a:rPr lang="ru-RU" dirty="0" smtClean="0"/>
              <a:t>хорошей книги не только вычитывают, но и </a:t>
            </a:r>
            <a:r>
              <a:rPr lang="ru-RU" i="1" dirty="0" err="1" smtClean="0"/>
              <a:t>вчитывают</a:t>
            </a:r>
            <a:r>
              <a:rPr lang="ru-RU" i="1" dirty="0" smtClean="0"/>
              <a:t> в нее≫</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490518"/>
          </a:xfrm>
        </p:spPr>
        <p:txBody>
          <a:bodyPr>
            <a:normAutofit fontScale="90000"/>
          </a:bodyPr>
          <a:lstStyle/>
          <a:p>
            <a:endParaRPr lang="ru-RU" dirty="0"/>
          </a:p>
        </p:txBody>
      </p:sp>
      <p:sp>
        <p:nvSpPr>
          <p:cNvPr id="3" name="Содержимое 2"/>
          <p:cNvSpPr>
            <a:spLocks noGrp="1"/>
          </p:cNvSpPr>
          <p:nvPr>
            <p:ph sz="quarter" idx="1"/>
          </p:nvPr>
        </p:nvSpPr>
        <p:spPr>
          <a:xfrm>
            <a:off x="457200" y="642918"/>
            <a:ext cx="8229600" cy="5514042"/>
          </a:xfrm>
        </p:spPr>
        <p:txBody>
          <a:bodyPr>
            <a:normAutofit fontScale="77500" lnSpcReduction="20000"/>
          </a:bodyPr>
          <a:lstStyle/>
          <a:p>
            <a:r>
              <a:rPr lang="ru-RU" dirty="0" smtClean="0"/>
              <a:t>Именно способы построения вопросов могут рассматриваться как особый тип средств, инициирующий критическое чтение. Например, это могут быть вопросы, ориентированные на вскрытие контекста, оснований, недоговоренностей авторов, которые позволяют задавать координаты, систему рамок, выступающих средством последующего культурного отнесения и оценивания. Несколько примеров:</a:t>
            </a:r>
          </a:p>
          <a:p>
            <a:pPr>
              <a:buNone/>
            </a:pPr>
            <a:r>
              <a:rPr lang="ru-RU" dirty="0" smtClean="0"/>
              <a:t>    - Какие ценности, не сформулированные автором(</a:t>
            </a:r>
            <a:r>
              <a:rPr lang="ru-RU" dirty="0" err="1" smtClean="0"/>
              <a:t>ами</a:t>
            </a:r>
            <a:r>
              <a:rPr lang="ru-RU" dirty="0" smtClean="0"/>
              <a:t>) в тексте(ах),</a:t>
            </a:r>
          </a:p>
          <a:p>
            <a:pPr>
              <a:buNone/>
            </a:pPr>
            <a:r>
              <a:rPr lang="ru-RU" dirty="0" smtClean="0"/>
              <a:t>     мы должны принять, чтобы сделать такой же вывод, как делает автор?</a:t>
            </a:r>
          </a:p>
          <a:p>
            <a:pPr>
              <a:buNone/>
            </a:pPr>
            <a:r>
              <a:rPr lang="ru-RU" dirty="0" smtClean="0"/>
              <a:t>     - С какими предположениями, высказанными в форме описаний, мы</a:t>
            </a:r>
          </a:p>
          <a:p>
            <a:pPr>
              <a:buNone/>
            </a:pPr>
            <a:r>
              <a:rPr lang="ru-RU" dirty="0" smtClean="0"/>
              <a:t>      должны согласиться, чтобы сделать такой же вывод, как делает автор?</a:t>
            </a:r>
          </a:p>
          <a:p>
            <a:pPr>
              <a:buNone/>
            </a:pPr>
            <a:r>
              <a:rPr lang="ru-RU" dirty="0" smtClean="0"/>
              <a:t>     - Какие факты нас просят принять на веру?</a:t>
            </a:r>
          </a:p>
          <a:p>
            <a:pPr>
              <a:buNone/>
            </a:pPr>
            <a:r>
              <a:rPr lang="ru-RU" dirty="0" smtClean="0"/>
              <a:t>    - Что осталось недосказанным? и т.д. (по материалам ≪Развитие критического мышления через чтение и письмо≫ в системе высшего образования:      Стратегии для использования в любых предметных областях).</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Критическое чтение требует тщательной работы по аргументации умозаключений. Одно из возможных описаний такой работы – оперирование доводами. ≪Доводы включают в себя четыре основных элемента. В первую очередь, довод содержит в себе  утверждение. Это утверждение, иначе называемое тезис или главная идея, является сердцем довода, самой важной идеей автора. Утверждение поддерживается рядом причин. Каждая из причин поддерживается доказательствами. Ими могут быть статистические данные, детали текста, личный опыт и другие факты, признаваемые аудиторией как надежные. В основе утверждения, причин и доказательств лежит четвертый элемент довода – основание. Это основополагающее, общее для автора и аудитории убеждение, которое подтверждает весь довод.</a:t>
            </a:r>
          </a:p>
          <a:p>
            <a:r>
              <a:rPr lang="ru-RU" dirty="0" smtClean="0"/>
              <a:t>Принципиальными для описываемого вида чтения является выстраивание ≪рамочек≫, ≪координат≫, в которые помещается и содержание</a:t>
            </a:r>
          </a:p>
          <a:p>
            <a:r>
              <a:rPr lang="ru-RU" dirty="0" smtClean="0"/>
              <a:t>текста и позиции собственного отношения к нему. Отдельно можно обсуждать значимость типа текста. Например, </a:t>
            </a:r>
            <a:r>
              <a:rPr lang="ru-RU" dirty="0" err="1" smtClean="0"/>
              <a:t>провокативный</a:t>
            </a:r>
            <a:r>
              <a:rPr lang="ru-RU" dirty="0" smtClean="0"/>
              <a:t> характер текста вполне успешно может ≪сработать≫ на активизацию критического способа чтения. </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7500" lnSpcReduction="20000"/>
          </a:bodyPr>
          <a:lstStyle/>
          <a:p>
            <a:pPr algn="just"/>
            <a:r>
              <a:rPr lang="ru-RU" dirty="0" smtClean="0"/>
              <a:t>Данная таксономия стала  рабочим средством определения образовательных задач, которые были использованы для различения способов чтения. Напомним, что среди них:</a:t>
            </a:r>
          </a:p>
          <a:p>
            <a:pPr algn="just">
              <a:buNone/>
            </a:pPr>
            <a:r>
              <a:rPr lang="ru-RU" dirty="0" smtClean="0"/>
              <a:t>     воспроизведение (воспроизводящее чтение),</a:t>
            </a:r>
          </a:p>
          <a:p>
            <a:pPr algn="just">
              <a:buNone/>
            </a:pPr>
            <a:r>
              <a:rPr lang="ru-RU" dirty="0" smtClean="0"/>
              <a:t>    понимание (непонимающее чтение), применение (примеряющееся чтение),</a:t>
            </a:r>
          </a:p>
          <a:p>
            <a:pPr algn="just">
              <a:buNone/>
            </a:pPr>
            <a:r>
              <a:rPr lang="ru-RU" dirty="0" smtClean="0"/>
              <a:t>    анализ (аналитическое чтение),</a:t>
            </a:r>
          </a:p>
          <a:p>
            <a:pPr algn="just">
              <a:buNone/>
            </a:pPr>
            <a:r>
              <a:rPr lang="ru-RU" dirty="0" smtClean="0"/>
              <a:t>    синтез («просеивающее выращивание»),</a:t>
            </a:r>
          </a:p>
          <a:p>
            <a:pPr algn="just">
              <a:buNone/>
            </a:pPr>
            <a:r>
              <a:rPr lang="ru-RU" dirty="0" smtClean="0"/>
              <a:t>    оценивание (критическое чтение).</a:t>
            </a:r>
          </a:p>
          <a:p>
            <a:pPr algn="just">
              <a:buNone/>
            </a:pPr>
            <a:r>
              <a:rPr lang="ru-RU" dirty="0" smtClean="0"/>
              <a:t>         Конечно, в качестве функции структурирования могло быть взято и иное средство. Например, это могла быть таксономия учебных задач </a:t>
            </a:r>
            <a:r>
              <a:rPr lang="ru-RU" dirty="0" err="1" smtClean="0"/>
              <a:t>Толлингеровой</a:t>
            </a:r>
            <a:r>
              <a:rPr lang="ru-RU" dirty="0" smtClean="0"/>
              <a:t>, или эмпирическое общение типов чтения, предлагающее различать такие навыки чтения как ≪суммирование (аргументов, вопросов, идей), определение (концепций, теорий), сравнение и противопоставление, нахождение связей с лекциями или классными дискуссиями, и увязывание с собственным опытом≫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r>
              <a:rPr lang="ru-RU" dirty="0" smtClean="0"/>
              <a:t>Для преподавания истории в современной школе характерна ориентация на развитие необходимых в ХХI в. умений и навыков интеллектуального общения.</a:t>
            </a:r>
          </a:p>
          <a:p>
            <a:r>
              <a:rPr lang="ru-RU" dirty="0" smtClean="0"/>
              <a:t> Стоит задача развития творческого мышления учащихся, формированием умений самостоятельного поиска, анализа и оценки полученной информации. </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Картотека способов работы с текстом</a:t>
            </a:r>
            <a:br>
              <a:rPr lang="ru-RU" b="1" dirty="0" smtClean="0"/>
            </a:br>
            <a:endParaRPr lang="ru-RU" b="1" dirty="0"/>
          </a:p>
        </p:txBody>
      </p:sp>
      <p:sp>
        <p:nvSpPr>
          <p:cNvPr id="3" name="Содержимое 2"/>
          <p:cNvSpPr>
            <a:spLocks noGrp="1"/>
          </p:cNvSpPr>
          <p:nvPr>
            <p:ph sz="quarter" idx="1"/>
          </p:nvPr>
        </p:nvSpPr>
        <p:spPr>
          <a:xfrm>
            <a:off x="457200" y="857232"/>
            <a:ext cx="8229600" cy="5299728"/>
          </a:xfrm>
        </p:spPr>
        <p:txBody>
          <a:bodyPr>
            <a:normAutofit fontScale="92500" lnSpcReduction="10000"/>
          </a:bodyPr>
          <a:lstStyle/>
          <a:p>
            <a:r>
              <a:rPr lang="ru-RU" dirty="0" smtClean="0"/>
              <a:t>«Двойной дневник»</a:t>
            </a:r>
          </a:p>
          <a:p>
            <a:pPr>
              <a:buNone/>
            </a:pPr>
            <a:r>
              <a:rPr lang="ru-RU" dirty="0" smtClean="0"/>
              <a:t>    Данный способ предполагает связывание прочитанного с актуальными для  учащихся вопросами и проблемами. Технически дневник организуется следующим образом.  Предлагается разделить лист бумаги на два столбца. В левом столбце предполагается конспектировать те части текста, которые привлекли особое внимание участников. В правом столбце необходимо написать комментарий к фразе, которая была отмечена слева:</a:t>
            </a:r>
          </a:p>
          <a:p>
            <a:pPr>
              <a:buNone/>
            </a:pPr>
            <a:r>
              <a:rPr lang="ru-RU" dirty="0" smtClean="0"/>
              <a:t>    – почему записана именно эта цитата?</a:t>
            </a:r>
          </a:p>
          <a:p>
            <a:pPr>
              <a:buNone/>
            </a:pPr>
            <a:r>
              <a:rPr lang="ru-RU" dirty="0" smtClean="0"/>
              <a:t>    – о чем она заставляет задуматься?</a:t>
            </a:r>
          </a:p>
          <a:p>
            <a:pPr>
              <a:buNone/>
            </a:pPr>
            <a:r>
              <a:rPr lang="ru-RU" dirty="0" smtClean="0"/>
              <a:t>       Таким образом, читая текст, нужно прерываться и делать записи в ≪Двойном дневнике≫. Необходимый минимум записей может быть заранее определен преподавателем.</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847708"/>
          </a:xfrm>
        </p:spPr>
        <p:txBody>
          <a:bodyPr>
            <a:normAutofit fontScale="90000"/>
          </a:bodyPr>
          <a:lstStyle/>
          <a:p>
            <a:pPr algn="ctr"/>
            <a:r>
              <a:rPr lang="ru-RU" b="1" dirty="0" smtClean="0"/>
              <a:t/>
            </a:r>
            <a:br>
              <a:rPr lang="ru-RU" b="1" dirty="0" smtClean="0"/>
            </a:br>
            <a:r>
              <a:rPr lang="ru-RU" b="1" dirty="0" smtClean="0"/>
              <a:t>«Дневники с реакцией на прочитанное»</a:t>
            </a:r>
            <a:br>
              <a:rPr lang="ru-RU" b="1" dirty="0" smtClean="0"/>
            </a:br>
            <a:endParaRPr lang="ru-RU" b="1" dirty="0"/>
          </a:p>
        </p:txBody>
      </p:sp>
      <p:sp>
        <p:nvSpPr>
          <p:cNvPr id="3" name="Содержимое 2"/>
          <p:cNvSpPr>
            <a:spLocks noGrp="1"/>
          </p:cNvSpPr>
          <p:nvPr>
            <p:ph sz="quarter" idx="1"/>
          </p:nvPr>
        </p:nvSpPr>
        <p:spPr>
          <a:xfrm>
            <a:off x="457200" y="928670"/>
            <a:ext cx="8229600" cy="5228290"/>
          </a:xfrm>
        </p:spPr>
        <p:txBody>
          <a:bodyPr>
            <a:normAutofit fontScale="92500"/>
          </a:bodyPr>
          <a:lstStyle/>
          <a:p>
            <a:r>
              <a:rPr lang="ru-RU" dirty="0" smtClean="0"/>
              <a:t>Данный тип дневников предполагает письменное выполнение зада </a:t>
            </a:r>
            <a:r>
              <a:rPr lang="ru-RU" dirty="0" err="1" smtClean="0"/>
              <a:t>ний</a:t>
            </a:r>
            <a:r>
              <a:rPr lang="ru-RU" dirty="0" smtClean="0"/>
              <a:t>, предложенных преподавателем. Примеры заданий:</a:t>
            </a:r>
          </a:p>
          <a:p>
            <a:pPr>
              <a:buNone/>
            </a:pPr>
            <a:r>
              <a:rPr lang="ru-RU" dirty="0" smtClean="0"/>
              <a:t> – выберите три идеи в тексте, с которыми вы не согласны;</a:t>
            </a:r>
          </a:p>
          <a:p>
            <a:pPr>
              <a:buNone/>
            </a:pPr>
            <a:r>
              <a:rPr lang="ru-RU" dirty="0" smtClean="0"/>
              <a:t> – найдите одну скрытую посылку, на основании которой пишет автор;</a:t>
            </a:r>
          </a:p>
          <a:p>
            <a:pPr>
              <a:buNone/>
            </a:pPr>
            <a:r>
              <a:rPr lang="ru-RU" dirty="0" smtClean="0"/>
              <a:t> – опишите в хронологическом порядке, как развивалось ваше пони мание текста (прочитайте название и первый абзац; запишите две идеи,  которые вы уже знаете по этой теме; напишите по два вопроса, ответы на которые надеетесь найти в этом тексте; запишите ответы, когда вы их найдете; зафиксируйте хотя бы три идеи, которые вы не ожидали встретить)</a:t>
            </a:r>
          </a:p>
          <a:p>
            <a:endParaRPr lang="ru-RU"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847708"/>
          </a:xfrm>
        </p:spPr>
        <p:txBody>
          <a:bodyPr>
            <a:normAutofit fontScale="90000"/>
          </a:bodyPr>
          <a:lstStyle/>
          <a:p>
            <a:pPr algn="ctr"/>
            <a:r>
              <a:rPr lang="ru-RU" b="1" dirty="0" smtClean="0"/>
              <a:t/>
            </a:r>
            <a:br>
              <a:rPr lang="ru-RU" b="1" dirty="0" smtClean="0"/>
            </a:br>
            <a:r>
              <a:rPr lang="ru-RU" b="1" dirty="0" smtClean="0"/>
              <a:t>«Зигзаг» («Мозаика </a:t>
            </a:r>
            <a:r>
              <a:rPr lang="en-US" b="1" dirty="0" smtClean="0"/>
              <a:t>II»)</a:t>
            </a:r>
            <a:br>
              <a:rPr lang="en-US" b="1" dirty="0" smtClean="0"/>
            </a:br>
            <a:endParaRPr lang="ru-RU" b="1" dirty="0"/>
          </a:p>
        </p:txBody>
      </p:sp>
      <p:sp>
        <p:nvSpPr>
          <p:cNvPr id="3" name="Содержимое 2"/>
          <p:cNvSpPr>
            <a:spLocks noGrp="1"/>
          </p:cNvSpPr>
          <p:nvPr>
            <p:ph sz="quarter" idx="1"/>
          </p:nvPr>
        </p:nvSpPr>
        <p:spPr>
          <a:xfrm>
            <a:off x="457200" y="714356"/>
            <a:ext cx="8229600" cy="5442604"/>
          </a:xfrm>
        </p:spPr>
        <p:txBody>
          <a:bodyPr>
            <a:normAutofit fontScale="92500" lnSpcReduction="20000"/>
          </a:bodyPr>
          <a:lstStyle/>
          <a:p>
            <a:pPr>
              <a:buNone/>
            </a:pPr>
            <a:r>
              <a:rPr lang="ru-RU" dirty="0" smtClean="0"/>
              <a:t>     Все учащиеся получают задание – прочитать общий для всех текст.</a:t>
            </a:r>
          </a:p>
          <a:p>
            <a:pPr>
              <a:buNone/>
            </a:pPr>
            <a:r>
              <a:rPr lang="ru-RU" dirty="0" smtClean="0"/>
              <a:t>    Познакомившись со всем материал целиком (это принципиальное отличие от ≪Мозаики≫, в которой участники изначально получают только часть текста), каждый получает номер в своей домашней группе. Согласно этим номерам ученики на время расходятся по экспертным группам, чтобы досконально овладеть темой и затем помочь своим коллегам в домашней группе проработать и освоить новую информацию. Проблемные вопросы для работы в экспертных группах могут быть заранее подготовлены преподавателем.</a:t>
            </a:r>
          </a:p>
          <a:p>
            <a:pPr>
              <a:buNone/>
            </a:pPr>
            <a:r>
              <a:rPr lang="ru-RU" dirty="0" smtClean="0"/>
              <a:t>    По окончании групповой работы участников можно проверить на знание всего материала, а не только той части, экспертами по которой они являются (</a:t>
            </a:r>
            <a:r>
              <a:rPr lang="ru-RU" dirty="0" err="1" smtClean="0"/>
              <a:t>Крету</a:t>
            </a:r>
            <a:r>
              <a:rPr lang="ru-RU" dirty="0" smtClean="0"/>
              <a:t> Д. Мотивация учащихся на уроке / Перемена, т.4.- №2).</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919146"/>
          </a:xfrm>
        </p:spPr>
        <p:txBody>
          <a:bodyPr>
            <a:normAutofit fontScale="90000"/>
          </a:bodyPr>
          <a:lstStyle/>
          <a:p>
            <a:pPr algn="ctr"/>
            <a:r>
              <a:rPr lang="ru-RU" b="1" dirty="0" smtClean="0"/>
              <a:t>«Знаю / Хочу узнать / Узнал»</a:t>
            </a:r>
            <a:br>
              <a:rPr lang="ru-RU" b="1" dirty="0" smtClean="0"/>
            </a:br>
            <a:endParaRPr lang="ru-RU" b="1" dirty="0"/>
          </a:p>
        </p:txBody>
      </p:sp>
      <p:sp>
        <p:nvSpPr>
          <p:cNvPr id="3" name="Содержимое 2"/>
          <p:cNvSpPr>
            <a:spLocks noGrp="1"/>
          </p:cNvSpPr>
          <p:nvPr>
            <p:ph sz="quarter" idx="1"/>
          </p:nvPr>
        </p:nvSpPr>
        <p:spPr>
          <a:xfrm>
            <a:off x="457200" y="1000108"/>
            <a:ext cx="8229600" cy="5156852"/>
          </a:xfrm>
        </p:spPr>
        <p:txBody>
          <a:bodyPr>
            <a:normAutofit lnSpcReduction="10000"/>
          </a:bodyPr>
          <a:lstStyle/>
          <a:p>
            <a:r>
              <a:rPr lang="ru-RU" dirty="0" smtClean="0"/>
              <a:t>Данный способ предполагает выполнение следующих действий:</a:t>
            </a:r>
          </a:p>
          <a:p>
            <a:r>
              <a:rPr lang="ru-RU" dirty="0" smtClean="0"/>
              <a:t>– мозговой штурм, результатом которого должно стать определение того, что студенты знают по теме;</a:t>
            </a:r>
          </a:p>
          <a:p>
            <a:r>
              <a:rPr lang="ru-RU" dirty="0" smtClean="0"/>
              <a:t>– определение того, что они хотят узнать из текста;</a:t>
            </a:r>
          </a:p>
          <a:p>
            <a:r>
              <a:rPr lang="ru-RU" dirty="0" smtClean="0"/>
              <a:t>– знакомство с текстом с фиксацией того нового, что удалось узнать в соответствии со своим исходным запросом.</a:t>
            </a:r>
          </a:p>
          <a:p>
            <a:r>
              <a:rPr lang="ru-RU" dirty="0" smtClean="0"/>
              <a:t>Результаты данной работы могут быть представлены в виде таблицы</a:t>
            </a:r>
          </a:p>
          <a:p>
            <a:r>
              <a:rPr lang="ru-RU" dirty="0" smtClean="0"/>
              <a:t>(</a:t>
            </a:r>
            <a:r>
              <a:rPr lang="ru-RU" dirty="0" err="1" smtClean="0"/>
              <a:t>Крету</a:t>
            </a:r>
            <a:r>
              <a:rPr lang="ru-RU" dirty="0" smtClean="0"/>
              <a:t> Д. Мотивация учащихся на уроке / Перемена, т.4.- №2).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smtClean="0"/>
              <a:t>I.N.S.E.R.T.»</a:t>
            </a:r>
            <a:br>
              <a:rPr lang="en-US" b="1" dirty="0" smtClean="0"/>
            </a:br>
            <a:endParaRPr lang="ru-RU" b="1" dirty="0"/>
          </a:p>
        </p:txBody>
      </p:sp>
      <p:sp>
        <p:nvSpPr>
          <p:cNvPr id="3" name="Содержимое 2"/>
          <p:cNvSpPr>
            <a:spLocks noGrp="1"/>
          </p:cNvSpPr>
          <p:nvPr>
            <p:ph sz="quarter" idx="1"/>
          </p:nvPr>
        </p:nvSpPr>
        <p:spPr>
          <a:xfrm>
            <a:off x="457200" y="857232"/>
            <a:ext cx="8229600" cy="5299728"/>
          </a:xfrm>
        </p:spPr>
        <p:txBody>
          <a:bodyPr>
            <a:normAutofit fontScale="92500" lnSpcReduction="20000"/>
          </a:bodyPr>
          <a:lstStyle/>
          <a:p>
            <a:r>
              <a:rPr lang="ru-RU" dirty="0" smtClean="0"/>
              <a:t>Данный способ предполагает сравнение первоначальных ожиданий с результатами чтения. Обработка текста производится с помощью следующих пометок: ≪+≫ – укажите место, которое подтверждает верность ваших предположений;</a:t>
            </a:r>
          </a:p>
          <a:p>
            <a:r>
              <a:rPr lang="ru-RU" dirty="0" smtClean="0"/>
              <a:t>≪-≫ –укажите место, которое опровергает ваши предположения;</a:t>
            </a:r>
          </a:p>
          <a:p>
            <a:r>
              <a:rPr lang="ru-RU" dirty="0" smtClean="0"/>
              <a:t>≪!≫ – укажите место, в котором содержится важная информация,</a:t>
            </a:r>
          </a:p>
          <a:p>
            <a:r>
              <a:rPr lang="ru-RU" dirty="0" smtClean="0"/>
              <a:t>которую вы не ожидали увидеть;</a:t>
            </a:r>
          </a:p>
          <a:p>
            <a:r>
              <a:rPr lang="ru-RU" dirty="0" smtClean="0"/>
              <a:t>≪?≫ – укажите место, содержащее то, о чем вы хотели бы узнать больше.</a:t>
            </a:r>
          </a:p>
          <a:p>
            <a:r>
              <a:rPr lang="ru-RU" dirty="0" smtClean="0"/>
              <a:t>После чтения текста студенты могут сравнить свои пометки (</a:t>
            </a:r>
            <a:r>
              <a:rPr lang="ru-RU" dirty="0" err="1" smtClean="0"/>
              <a:t>Крету</a:t>
            </a:r>
            <a:r>
              <a:rPr lang="ru-RU" dirty="0" smtClean="0"/>
              <a:t> Д. Мотивация учащихся на уроке / Перемена, т.4.- №2).</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990584"/>
          </a:xfrm>
        </p:spPr>
        <p:txBody>
          <a:bodyPr>
            <a:normAutofit fontScale="90000"/>
          </a:bodyPr>
          <a:lstStyle/>
          <a:p>
            <a:pPr algn="ctr"/>
            <a:r>
              <a:rPr lang="ru-RU" b="1" dirty="0" smtClean="0"/>
              <a:t>«Карта идей / понятий»</a:t>
            </a:r>
            <a:br>
              <a:rPr lang="ru-RU" b="1" dirty="0" smtClean="0"/>
            </a:br>
            <a:endParaRPr lang="ru-RU" b="1" dirty="0"/>
          </a:p>
        </p:txBody>
      </p:sp>
      <p:sp>
        <p:nvSpPr>
          <p:cNvPr id="3" name="Содержимое 2"/>
          <p:cNvSpPr>
            <a:spLocks noGrp="1"/>
          </p:cNvSpPr>
          <p:nvPr>
            <p:ph sz="quarter" idx="1"/>
          </p:nvPr>
        </p:nvSpPr>
        <p:spPr>
          <a:xfrm>
            <a:off x="457200" y="1000108"/>
            <a:ext cx="8229600" cy="5156852"/>
          </a:xfrm>
        </p:spPr>
        <p:txBody>
          <a:bodyPr>
            <a:normAutofit fontScale="92500"/>
          </a:bodyPr>
          <a:lstStyle/>
          <a:p>
            <a:r>
              <a:rPr lang="ru-RU" dirty="0" smtClean="0"/>
              <a:t>≪Карта идей / понятий≫ (</a:t>
            </a:r>
            <a:r>
              <a:rPr lang="ru-RU" dirty="0" err="1" smtClean="0"/>
              <a:t>Novak</a:t>
            </a:r>
            <a:r>
              <a:rPr lang="ru-RU" dirty="0" smtClean="0"/>
              <a:t> </a:t>
            </a:r>
            <a:r>
              <a:rPr lang="ru-RU" dirty="0" err="1" smtClean="0"/>
              <a:t>and</a:t>
            </a:r>
            <a:r>
              <a:rPr lang="ru-RU" dirty="0" smtClean="0"/>
              <a:t> </a:t>
            </a:r>
            <a:r>
              <a:rPr lang="ru-RU" dirty="0" err="1" smtClean="0"/>
              <a:t>Gowin</a:t>
            </a:r>
            <a:r>
              <a:rPr lang="ru-RU" dirty="0" smtClean="0"/>
              <a:t>, 1984) предлагает студентам индивидуально или в малых группах изобразить содержание текста (или отдельного понятия из текста) в виде карты. Карты идей или понятий могут быть достаточно простыми, например, в виде блок-схем, а могут содержать сложные ответвления. Кроме фиксации основных идей и их доказательств, студенты могут установить внутренние логические связи предложенного материала и изобразить графически неявные модели (</a:t>
            </a:r>
            <a:r>
              <a:rPr lang="ru-RU" dirty="0" err="1" smtClean="0"/>
              <a:t>Meyers</a:t>
            </a:r>
            <a:r>
              <a:rPr lang="ru-RU" dirty="0" smtClean="0"/>
              <a:t> C., </a:t>
            </a:r>
            <a:r>
              <a:rPr lang="ru-RU" dirty="0" err="1" smtClean="0"/>
              <a:t>Jones</a:t>
            </a:r>
            <a:r>
              <a:rPr lang="ru-RU" dirty="0" smtClean="0"/>
              <a:t> T. </a:t>
            </a:r>
            <a:r>
              <a:rPr lang="ru-RU" dirty="0" err="1" smtClean="0"/>
              <a:t>Integrating</a:t>
            </a:r>
            <a:r>
              <a:rPr lang="ru-RU" dirty="0" smtClean="0"/>
              <a:t> </a:t>
            </a:r>
            <a:r>
              <a:rPr lang="ru-RU" dirty="0" err="1" smtClean="0"/>
              <a:t>Reading</a:t>
            </a:r>
            <a:endParaRPr lang="ru-RU" dirty="0" smtClean="0"/>
          </a:p>
          <a:p>
            <a:r>
              <a:rPr lang="en-US" dirty="0" smtClean="0"/>
              <a:t>Materials and Guest Speakers / Promoting Active Learning. Strategies for the</a:t>
            </a:r>
          </a:p>
          <a:p>
            <a:pPr>
              <a:buNone/>
            </a:pPr>
            <a:r>
              <a:rPr lang="ru-RU" dirty="0" smtClean="0"/>
              <a:t>    </a:t>
            </a:r>
            <a:r>
              <a:rPr lang="en-US" dirty="0" smtClean="0"/>
              <a:t>college classroom. - 1993).</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«Критические дискуссионные группы»</a:t>
            </a:r>
            <a:br>
              <a:rPr lang="ru-RU" b="1" dirty="0" smtClean="0"/>
            </a:br>
            <a:endParaRPr lang="ru-RU" b="1" dirty="0"/>
          </a:p>
        </p:txBody>
      </p:sp>
      <p:sp>
        <p:nvSpPr>
          <p:cNvPr id="3" name="Содержимое 2"/>
          <p:cNvSpPr>
            <a:spLocks noGrp="1"/>
          </p:cNvSpPr>
          <p:nvPr>
            <p:ph sz="quarter" idx="1"/>
          </p:nvPr>
        </p:nvSpPr>
        <p:spPr>
          <a:xfrm>
            <a:off x="457200" y="928670"/>
            <a:ext cx="8229600" cy="5228290"/>
          </a:xfrm>
        </p:spPr>
        <p:txBody>
          <a:bodyPr>
            <a:normAutofit fontScale="77500" lnSpcReduction="20000"/>
          </a:bodyPr>
          <a:lstStyle/>
          <a:p>
            <a:r>
              <a:rPr lang="ru-RU" dirty="0" smtClean="0"/>
              <a:t>≪Критическая дискуссионная группа≫ – вид работы, предполагаю-</a:t>
            </a:r>
          </a:p>
          <a:p>
            <a:r>
              <a:rPr lang="ru-RU" dirty="0" err="1" smtClean="0"/>
              <a:t>щий</a:t>
            </a:r>
            <a:r>
              <a:rPr lang="ru-RU" dirty="0" smtClean="0"/>
              <a:t>, что студенты подходят к тексту с заведомым скептицизмом и подвергают сомнению его содержание. Для работы с публицистическим или иным текстом может быть предложен набор следующих заданий:</a:t>
            </a:r>
          </a:p>
          <a:p>
            <a:r>
              <a:rPr lang="ru-RU" dirty="0" smtClean="0"/>
              <a:t>– Какой главный вопрос ставится в этом отрывке, и какой ответ предлагает автор?</a:t>
            </a:r>
          </a:p>
          <a:p>
            <a:r>
              <a:rPr lang="ru-RU" dirty="0" smtClean="0"/>
              <a:t>– Какие ценности, не сформулированные автором в тексте, необходимо принять, чтобы сделать такой же вывод, как делает автор?</a:t>
            </a:r>
          </a:p>
          <a:p>
            <a:r>
              <a:rPr lang="ru-RU" dirty="0" smtClean="0"/>
              <a:t>– С какими предположениями, высказанными в форме </a:t>
            </a:r>
            <a:r>
              <a:rPr lang="ru-RU" dirty="0" err="1" smtClean="0"/>
              <a:t>описаний,необходимо</a:t>
            </a:r>
            <a:r>
              <a:rPr lang="ru-RU" dirty="0" smtClean="0"/>
              <a:t> согласиться, чтобы сделать такой же вывод, как делает автор (присутствуют ли в тексте какие-то авторские характеристики людей или идей, с которыми можно не согласиться)?</a:t>
            </a:r>
          </a:p>
          <a:p>
            <a:r>
              <a:rPr lang="ru-RU" dirty="0" smtClean="0"/>
              <a:t>– Какие факты автор просит принять на веру?</a:t>
            </a:r>
          </a:p>
          <a:p>
            <a:r>
              <a:rPr lang="ru-RU" dirty="0" smtClean="0"/>
              <a:t>– Что осталось недосказанным? (по материалам проекта ≪Развитие критического мышления через чтения и письмо в системе высшего образования)</a:t>
            </a:r>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«Оставьте за мной последнее слово»</a:t>
            </a:r>
            <a:br>
              <a:rPr lang="ru-RU" b="1" dirty="0" smtClean="0"/>
            </a:br>
            <a:endParaRPr lang="ru-RU" b="1" dirty="0"/>
          </a:p>
        </p:txBody>
      </p:sp>
      <p:sp>
        <p:nvSpPr>
          <p:cNvPr id="3" name="Содержимое 2"/>
          <p:cNvSpPr>
            <a:spLocks noGrp="1"/>
          </p:cNvSpPr>
          <p:nvPr>
            <p:ph sz="quarter" idx="1"/>
          </p:nvPr>
        </p:nvSpPr>
        <p:spPr>
          <a:xfrm>
            <a:off x="457200" y="928670"/>
            <a:ext cx="8229600" cy="5228290"/>
          </a:xfrm>
        </p:spPr>
        <p:txBody>
          <a:bodyPr>
            <a:normAutofit fontScale="70000" lnSpcReduction="20000"/>
          </a:bodyPr>
          <a:lstStyle/>
          <a:p>
            <a:r>
              <a:rPr lang="ru-RU" dirty="0" smtClean="0"/>
              <a:t>≪Оставьте за мной последнее слово≫ (</a:t>
            </a:r>
            <a:r>
              <a:rPr lang="ru-RU" dirty="0" err="1" smtClean="0"/>
              <a:t>Harste</a:t>
            </a:r>
            <a:r>
              <a:rPr lang="ru-RU" dirty="0" smtClean="0"/>
              <a:t> </a:t>
            </a:r>
            <a:r>
              <a:rPr lang="ru-RU" dirty="0" err="1" smtClean="0"/>
              <a:t>and</a:t>
            </a:r>
            <a:r>
              <a:rPr lang="ru-RU" dirty="0" smtClean="0"/>
              <a:t> </a:t>
            </a:r>
            <a:r>
              <a:rPr lang="ru-RU" dirty="0" err="1" smtClean="0"/>
              <a:t>Short</a:t>
            </a:r>
            <a:r>
              <a:rPr lang="ru-RU" dirty="0" smtClean="0"/>
              <a:t>) – способ</a:t>
            </a:r>
          </a:p>
          <a:p>
            <a:r>
              <a:rPr lang="ru-RU" dirty="0" smtClean="0"/>
              <a:t>чтения текста, при котором студенты выбирают самый важный, по их мне-</a:t>
            </a:r>
          </a:p>
          <a:p>
            <a:r>
              <a:rPr lang="ru-RU" dirty="0" err="1" smtClean="0"/>
              <a:t>нию</a:t>
            </a:r>
            <a:r>
              <a:rPr lang="ru-RU" dirty="0" smtClean="0"/>
              <a:t>, отрывок и записывают его на одной стороне листа бумаги. С другой</a:t>
            </a:r>
          </a:p>
          <a:p>
            <a:r>
              <a:rPr lang="ru-RU" dirty="0" smtClean="0"/>
              <a:t>стороны пишутся следующего рода комментарии:</a:t>
            </a:r>
          </a:p>
          <a:p>
            <a:r>
              <a:rPr lang="ru-RU" dirty="0" smtClean="0"/>
              <a:t>– Какие мысли вызвал этот отрывок?</a:t>
            </a:r>
          </a:p>
          <a:p>
            <a:r>
              <a:rPr lang="ru-RU" dirty="0" smtClean="0"/>
              <a:t>– Почему это важно?</a:t>
            </a:r>
          </a:p>
          <a:p>
            <a:r>
              <a:rPr lang="ru-RU" dirty="0" smtClean="0"/>
              <a:t>– Можно ли подвергнуть это сомнению?</a:t>
            </a:r>
          </a:p>
          <a:p>
            <a:r>
              <a:rPr lang="ru-RU" dirty="0" smtClean="0"/>
              <a:t>Во время последующего обсуждения поочередно читаются выбранные</a:t>
            </a:r>
          </a:p>
          <a:p>
            <a:r>
              <a:rPr lang="ru-RU" dirty="0" smtClean="0"/>
              <a:t>для комментирования отрывки. Преподаватель, после чтения кем-то из </a:t>
            </a:r>
            <a:r>
              <a:rPr lang="ru-RU" dirty="0" err="1" smtClean="0"/>
              <a:t>сту</a:t>
            </a:r>
            <a:r>
              <a:rPr lang="ru-RU" dirty="0" smtClean="0"/>
              <a:t>-</a:t>
            </a:r>
          </a:p>
          <a:p>
            <a:r>
              <a:rPr lang="ru-RU" dirty="0" err="1" smtClean="0"/>
              <a:t>дентов</a:t>
            </a:r>
            <a:r>
              <a:rPr lang="ru-RU" dirty="0" smtClean="0"/>
              <a:t> своего отрывка, приглашает других прокомментировать этот же </a:t>
            </a:r>
            <a:r>
              <a:rPr lang="ru-RU" dirty="0" err="1" smtClean="0"/>
              <a:t>отры</a:t>
            </a:r>
            <a:r>
              <a:rPr lang="ru-RU" dirty="0" smtClean="0"/>
              <a:t>-</a:t>
            </a:r>
          </a:p>
          <a:p>
            <a:r>
              <a:rPr lang="ru-RU" dirty="0" err="1" smtClean="0"/>
              <a:t>вок</a:t>
            </a:r>
            <a:r>
              <a:rPr lang="ru-RU" dirty="0" smtClean="0"/>
              <a:t>. Выслушав всех, студент дает свой комментарий. За ним, таким образом,</a:t>
            </a:r>
          </a:p>
          <a:p>
            <a:r>
              <a:rPr lang="ru-RU" dirty="0" smtClean="0"/>
              <a:t>остается последнее слово (по материалам проекта ≪Развитие критического</a:t>
            </a:r>
          </a:p>
          <a:p>
            <a:r>
              <a:rPr lang="ru-RU" dirty="0" smtClean="0"/>
              <a:t>мышления через чтения и письмо в системе высшего образования).</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«Спросите у автора»</a:t>
            </a:r>
            <a:br>
              <a:rPr lang="ru-RU" b="1" dirty="0" smtClean="0"/>
            </a:br>
            <a:endParaRPr lang="ru-RU" b="1" dirty="0"/>
          </a:p>
        </p:txBody>
      </p:sp>
      <p:sp>
        <p:nvSpPr>
          <p:cNvPr id="3" name="Содержимое 2"/>
          <p:cNvSpPr>
            <a:spLocks noGrp="1"/>
          </p:cNvSpPr>
          <p:nvPr>
            <p:ph sz="quarter" idx="1"/>
          </p:nvPr>
        </p:nvSpPr>
        <p:spPr>
          <a:xfrm>
            <a:off x="428596" y="857232"/>
            <a:ext cx="8229600" cy="5299728"/>
          </a:xfrm>
        </p:spPr>
        <p:txBody>
          <a:bodyPr>
            <a:normAutofit fontScale="85000" lnSpcReduction="20000"/>
          </a:bodyPr>
          <a:lstStyle/>
          <a:p>
            <a:r>
              <a:rPr lang="ru-RU" dirty="0" smtClean="0"/>
              <a:t>≪Спросите у автора≫ (</a:t>
            </a:r>
            <a:r>
              <a:rPr lang="ru-RU" dirty="0" err="1" smtClean="0"/>
              <a:t>Beck</a:t>
            </a:r>
            <a:r>
              <a:rPr lang="ru-RU" dirty="0" smtClean="0"/>
              <a:t> и </a:t>
            </a:r>
            <a:r>
              <a:rPr lang="ru-RU" dirty="0" err="1" smtClean="0"/>
              <a:t>др</a:t>
            </a:r>
            <a:r>
              <a:rPr lang="ru-RU" dirty="0" smtClean="0"/>
              <a:t>, 1998) – прием, инициирующий у студентов постановку вопросов к автору текста (давать объяснения в данном случае могут пытаться другие студенты или преподаватель). Для того, чтобы побудить студентов читать активно и требовать затем дополнительные разъяснения, преподавателем могут использоваться</a:t>
            </a:r>
          </a:p>
          <a:p>
            <a:pPr>
              <a:buNone/>
            </a:pPr>
            <a:r>
              <a:rPr lang="ru-RU" dirty="0" smtClean="0"/>
              <a:t>следующие фокусирующие вопросы:</a:t>
            </a:r>
          </a:p>
          <a:p>
            <a:pPr>
              <a:buNone/>
            </a:pPr>
            <a:r>
              <a:rPr lang="ru-RU" dirty="0" smtClean="0"/>
              <a:t>– О чем, как вам кажется, говорит здесь автор?</a:t>
            </a:r>
          </a:p>
          <a:p>
            <a:pPr>
              <a:buNone/>
            </a:pPr>
            <a:r>
              <a:rPr lang="ru-RU" dirty="0" smtClean="0"/>
              <a:t>– Как мы могли бы выразить это яснее?</a:t>
            </a:r>
          </a:p>
          <a:p>
            <a:pPr>
              <a:buNone/>
            </a:pPr>
            <a:r>
              <a:rPr lang="ru-RU" dirty="0" smtClean="0"/>
              <a:t>– Почему нам автор сообщает это теперь?</a:t>
            </a:r>
          </a:p>
          <a:p>
            <a:pPr>
              <a:buNone/>
            </a:pPr>
            <a:r>
              <a:rPr lang="ru-RU" dirty="0" smtClean="0"/>
              <a:t>– Что необходимо знать заранее, чтобы понять прочитанное?</a:t>
            </a:r>
          </a:p>
          <a:p>
            <a:pPr>
              <a:buNone/>
            </a:pPr>
            <a:r>
              <a:rPr lang="ru-RU" dirty="0" smtClean="0"/>
              <a:t>– Куда, по вашему предположению, приведет аргументация автора?</a:t>
            </a:r>
          </a:p>
          <a:p>
            <a:pPr>
              <a:buNone/>
            </a:pPr>
            <a:r>
              <a:rPr lang="ru-RU" dirty="0" smtClean="0"/>
              <a:t>(по материалам проекта ≪Развитие критического мышления через чтения</a:t>
            </a:r>
          </a:p>
          <a:p>
            <a:pPr>
              <a:buNone/>
            </a:pPr>
            <a:r>
              <a:rPr lang="ru-RU" dirty="0" smtClean="0"/>
              <a:t>и письмо в системе высшего образования).</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t>«Тесты по чтению»</a:t>
            </a:r>
            <a:br>
              <a:rPr lang="ru-RU" b="1" dirty="0" smtClean="0"/>
            </a:br>
            <a:endParaRPr lang="ru-RU" b="1" dirty="0"/>
          </a:p>
        </p:txBody>
      </p:sp>
      <p:sp>
        <p:nvSpPr>
          <p:cNvPr id="3" name="Содержимое 2"/>
          <p:cNvSpPr>
            <a:spLocks noGrp="1"/>
          </p:cNvSpPr>
          <p:nvPr>
            <p:ph sz="quarter" idx="1"/>
          </p:nvPr>
        </p:nvSpPr>
        <p:spPr/>
        <p:txBody>
          <a:bodyPr>
            <a:normAutofit lnSpcReduction="10000"/>
          </a:bodyPr>
          <a:lstStyle/>
          <a:p>
            <a:pPr>
              <a:buNone/>
            </a:pPr>
            <a:r>
              <a:rPr lang="ru-RU" dirty="0" smtClean="0"/>
              <a:t>Такой вид работы как ≪Тесты по чтению≫, предлагает участникам,</a:t>
            </a:r>
          </a:p>
          <a:p>
            <a:pPr>
              <a:buNone/>
            </a:pPr>
            <a:r>
              <a:rPr lang="ru-RU" dirty="0" smtClean="0"/>
              <a:t>которые разбились на пары, составить друг другу тест по тем понятиям и</a:t>
            </a:r>
          </a:p>
          <a:p>
            <a:pPr>
              <a:buNone/>
            </a:pPr>
            <a:r>
              <a:rPr lang="ru-RU" dirty="0" smtClean="0"/>
              <a:t>идеям, которые содержатся в материалах для чтения.</a:t>
            </a:r>
          </a:p>
          <a:p>
            <a:pPr>
              <a:buNone/>
            </a:pPr>
            <a:r>
              <a:rPr lang="ru-RU" dirty="0" smtClean="0"/>
              <a:t>После выполнения тестов, парам предлагается сверить ответы, об-</a:t>
            </a:r>
          </a:p>
          <a:p>
            <a:pPr>
              <a:buNone/>
            </a:pPr>
            <a:r>
              <a:rPr lang="ru-RU" dirty="0" smtClean="0"/>
              <a:t>судить тесты на предмет точности вопросов и их связи с текстом. Если в</a:t>
            </a:r>
          </a:p>
          <a:p>
            <a:pPr>
              <a:buNone/>
            </a:pPr>
            <a:r>
              <a:rPr lang="ru-RU" dirty="0" smtClean="0"/>
              <a:t>процессе обсуждения между партнерами возникают серьезные разногласия, тренер может выступить выступает в качестве арбитра.</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p:txBody>
          <a:bodyPr>
            <a:normAutofit fontScale="85000" lnSpcReduction="10000"/>
          </a:bodyPr>
          <a:lstStyle/>
          <a:p>
            <a:pPr algn="just"/>
            <a:r>
              <a:rPr lang="ru-RU" dirty="0" smtClean="0"/>
              <a:t>В существующую классно-урочную систему учителя вводят новые элементы занятий, направленные на проявление заинтересованности школьников в выполнении тех или иных заданий. Учащиеся не столько запоминают, сколько размышляют, оказываются в ситуации выбора, самостоятельного принятия решений. Они работают в парах сменного состава, малых учебных группах (не более 3–4 человек), что ведет к коллективному </a:t>
            </a:r>
            <a:r>
              <a:rPr lang="ru-RU" dirty="0" err="1" smtClean="0"/>
              <a:t>взаимообучению</a:t>
            </a:r>
            <a:r>
              <a:rPr lang="ru-RU" dirty="0" smtClean="0"/>
              <a:t>.</a:t>
            </a:r>
          </a:p>
          <a:p>
            <a:pPr algn="just"/>
            <a:r>
              <a:rPr lang="ru-RU" dirty="0" smtClean="0"/>
              <a:t>Способы системного конструирования и осуществления целенаправленного поэтапного процесса обучения, при котором достигается запланированный результат, получили в зарубежной школе название технологического подхода</a:t>
            </a:r>
          </a:p>
          <a:p>
            <a:pPr algn="just">
              <a:buNone/>
            </a:pPr>
            <a:r>
              <a:rPr lang="ru-RU" dirty="0" smtClean="0"/>
              <a:t>    При этом подходе преобладают активно-поисковые методы обучения, происходит многократная отработка учебного матери</a:t>
            </a:r>
          </a:p>
          <a:p>
            <a:pPr algn="just"/>
            <a:r>
              <a:rPr lang="ru-RU" dirty="0" smtClean="0"/>
              <a:t>ала с использованием разнообразных источников информации.</a:t>
            </a:r>
          </a:p>
          <a:p>
            <a:endParaRPr lang="ru-RU" dirty="0" smtClean="0"/>
          </a:p>
          <a:p>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990600"/>
          </a:xfrm>
        </p:spPr>
        <p:txBody>
          <a:bodyPr>
            <a:normAutofit fontScale="90000"/>
          </a:bodyPr>
          <a:lstStyle/>
          <a:p>
            <a:pPr algn="ctr"/>
            <a:r>
              <a:rPr lang="ru-RU" b="1" dirty="0" smtClean="0"/>
              <a:t>«Чтение / Суммирование в парах»</a:t>
            </a:r>
            <a:br>
              <a:rPr lang="ru-RU" b="1" dirty="0" smtClean="0"/>
            </a:br>
            <a:endParaRPr lang="ru-RU" b="1" dirty="0"/>
          </a:p>
        </p:txBody>
      </p:sp>
      <p:sp>
        <p:nvSpPr>
          <p:cNvPr id="3" name="Содержимое 2"/>
          <p:cNvSpPr>
            <a:spLocks noGrp="1"/>
          </p:cNvSpPr>
          <p:nvPr>
            <p:ph sz="quarter" idx="1"/>
          </p:nvPr>
        </p:nvSpPr>
        <p:spPr>
          <a:xfrm>
            <a:off x="457200" y="571480"/>
            <a:ext cx="8229600" cy="5585480"/>
          </a:xfrm>
        </p:spPr>
        <p:txBody>
          <a:bodyPr>
            <a:normAutofit fontScale="70000" lnSpcReduction="20000"/>
          </a:bodyPr>
          <a:lstStyle/>
          <a:p>
            <a:r>
              <a:rPr lang="ru-RU" dirty="0" smtClean="0"/>
              <a:t>≪Чтение / Суммирование в парах≫ предполагает, что студенты делятся</a:t>
            </a:r>
          </a:p>
          <a:p>
            <a:r>
              <a:rPr lang="ru-RU" dirty="0" smtClean="0"/>
              <a:t>на пары и читают текст. Они поочередно читают разделы текста (вслух или</a:t>
            </a:r>
          </a:p>
          <a:p>
            <a:r>
              <a:rPr lang="ru-RU" dirty="0" smtClean="0"/>
              <a:t>про себя), затем один суммирует основное содержание, а другой задает</a:t>
            </a:r>
          </a:p>
          <a:p>
            <a:r>
              <a:rPr lang="ru-RU" dirty="0" smtClean="0"/>
              <a:t>исследовательские вопросы по тексту, на которые они совместно пытаются</a:t>
            </a:r>
          </a:p>
          <a:p>
            <a:r>
              <a:rPr lang="ru-RU" dirty="0" smtClean="0"/>
              <a:t>ответить. После чего они меняются ролями и читают следующий раздел</a:t>
            </a:r>
          </a:p>
          <a:p>
            <a:r>
              <a:rPr lang="ru-RU" dirty="0" smtClean="0"/>
              <a:t>текста (по материалам проекта ≪Развитие критического мышления через</a:t>
            </a:r>
          </a:p>
          <a:p>
            <a:r>
              <a:rPr lang="ru-RU" dirty="0" smtClean="0"/>
              <a:t>чтения и письмо в системе высшего образования. (</a:t>
            </a:r>
            <a:r>
              <a:rPr lang="ru-RU" dirty="0" err="1" smtClean="0"/>
              <a:t>Vacca</a:t>
            </a:r>
            <a:r>
              <a:rPr lang="ru-RU" dirty="0" smtClean="0"/>
              <a:t>, </a:t>
            </a:r>
            <a:r>
              <a:rPr lang="ru-RU" dirty="0" err="1" smtClean="0"/>
              <a:t>Vacca</a:t>
            </a:r>
            <a:r>
              <a:rPr lang="ru-RU" dirty="0" smtClean="0"/>
              <a:t>, 1986)</a:t>
            </a:r>
          </a:p>
          <a:p>
            <a:r>
              <a:rPr lang="en-US" dirty="0" smtClean="0"/>
              <a:t>«SQ3R»</a:t>
            </a:r>
          </a:p>
          <a:p>
            <a:r>
              <a:rPr lang="ru-RU" dirty="0" smtClean="0"/>
              <a:t>Способ ≪SQ3R≫ (Ф.Робинсон ) расшифровывается следующим образом:</a:t>
            </a:r>
          </a:p>
          <a:p>
            <a:r>
              <a:rPr lang="en-US" dirty="0" smtClean="0"/>
              <a:t>– S (Survey)- </a:t>
            </a:r>
            <a:r>
              <a:rPr lang="ru-RU" dirty="0" smtClean="0"/>
              <a:t>обзор;</a:t>
            </a:r>
          </a:p>
          <a:p>
            <a:r>
              <a:rPr lang="en-US" dirty="0" smtClean="0"/>
              <a:t>– Q (Question) - </a:t>
            </a:r>
            <a:r>
              <a:rPr lang="ru-RU" dirty="0" smtClean="0"/>
              <a:t>вопрос;</a:t>
            </a:r>
          </a:p>
          <a:p>
            <a:r>
              <a:rPr lang="en-US" dirty="0" smtClean="0"/>
              <a:t>– R (Read) - </a:t>
            </a:r>
            <a:r>
              <a:rPr lang="ru-RU" dirty="0" smtClean="0"/>
              <a:t>чтение;</a:t>
            </a:r>
          </a:p>
          <a:p>
            <a:r>
              <a:rPr lang="en-US" dirty="0" smtClean="0"/>
              <a:t>– R (Recall) - </a:t>
            </a:r>
            <a:r>
              <a:rPr lang="ru-RU" dirty="0" smtClean="0"/>
              <a:t>повторение;</a:t>
            </a:r>
          </a:p>
          <a:p>
            <a:r>
              <a:rPr lang="en-US" dirty="0" smtClean="0"/>
              <a:t>– R (Review) - </a:t>
            </a:r>
            <a:r>
              <a:rPr lang="ru-RU" dirty="0" smtClean="0"/>
              <a:t>вывод, резюме.</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204766"/>
          </a:xfrm>
        </p:spPr>
        <p:txBody>
          <a:bodyPr>
            <a:normAutofit fontScale="90000"/>
          </a:bodyPr>
          <a:lstStyle/>
          <a:p>
            <a:endParaRPr lang="ru-RU" dirty="0"/>
          </a:p>
        </p:txBody>
      </p:sp>
      <p:sp>
        <p:nvSpPr>
          <p:cNvPr id="3" name="Содержимое 2"/>
          <p:cNvSpPr>
            <a:spLocks noGrp="1"/>
          </p:cNvSpPr>
          <p:nvPr>
            <p:ph sz="quarter" idx="1"/>
          </p:nvPr>
        </p:nvSpPr>
        <p:spPr>
          <a:xfrm>
            <a:off x="457200" y="1571612"/>
            <a:ext cx="8229600" cy="4585348"/>
          </a:xfrm>
        </p:spPr>
        <p:txBody>
          <a:bodyPr>
            <a:normAutofit fontScale="40000" lnSpcReduction="20000"/>
          </a:bodyPr>
          <a:lstStyle/>
          <a:p>
            <a:endParaRPr lang="ru-RU" dirty="0" smtClean="0"/>
          </a:p>
          <a:p>
            <a:endParaRPr lang="ru-RU" dirty="0" smtClean="0"/>
          </a:p>
          <a:p>
            <a:endParaRPr lang="ru-RU" dirty="0" smtClean="0"/>
          </a:p>
          <a:p>
            <a:endParaRPr lang="ru-RU" dirty="0" smtClean="0"/>
          </a:p>
          <a:p>
            <a:endParaRPr lang="ru-RU" dirty="0" smtClean="0"/>
          </a:p>
          <a:p>
            <a:r>
              <a:rPr lang="ru-RU" sz="3400" dirty="0" smtClean="0"/>
              <a:t>Использование данного метода предполагает прохождение двух этапов: </a:t>
            </a:r>
          </a:p>
          <a:p>
            <a:r>
              <a:rPr lang="ru-RU" sz="3400" dirty="0" smtClean="0"/>
              <a:t>Беглый обзор текста</a:t>
            </a:r>
          </a:p>
          <a:p>
            <a:r>
              <a:rPr lang="ru-RU" sz="3400" dirty="0" smtClean="0"/>
              <a:t>. 1. Выделение заголовков и рубрик для того, чтобы получить общее представление о содержании и структуре текста. Заголовок или рубрику можно представить в виде вопроса.</a:t>
            </a:r>
          </a:p>
          <a:p>
            <a:r>
              <a:rPr lang="ru-RU" sz="3400" dirty="0" smtClean="0"/>
              <a:t> 2. Просмотр первого и последнего абзацев для того, чтобы получить общее представление о содержании.</a:t>
            </a:r>
          </a:p>
          <a:p>
            <a:r>
              <a:rPr lang="ru-RU" sz="3400" dirty="0" smtClean="0"/>
              <a:t> 3. Беглый просмотр всего фрагмента текста. Основной этап.</a:t>
            </a:r>
          </a:p>
          <a:p>
            <a:pPr>
              <a:buNone/>
            </a:pPr>
            <a:r>
              <a:rPr lang="ru-RU" sz="3400" dirty="0" smtClean="0"/>
              <a:t>      После полученного представления о содержании, необходимо поста- вить вопросы к тексту, который затем будет прочитан:</a:t>
            </a:r>
          </a:p>
          <a:p>
            <a:pPr>
              <a:buNone/>
            </a:pPr>
            <a:r>
              <a:rPr lang="ru-RU" sz="3400" dirty="0" smtClean="0"/>
              <a:t>      – что мне известно по данной теме?</a:t>
            </a:r>
          </a:p>
          <a:p>
            <a:pPr>
              <a:buNone/>
            </a:pPr>
            <a:r>
              <a:rPr lang="ru-RU" sz="3400" dirty="0" smtClean="0"/>
              <a:t>     – какие основные темы, вопросы или идеи вынесены в заголовок?</a:t>
            </a:r>
          </a:p>
          <a:p>
            <a:pPr>
              <a:buNone/>
            </a:pPr>
            <a:r>
              <a:rPr lang="ru-RU" sz="3400" dirty="0" smtClean="0"/>
              <a:t>      – что мне предстоит узнать?</a:t>
            </a:r>
          </a:p>
          <a:p>
            <a:pPr>
              <a:buNone/>
            </a:pPr>
            <a:r>
              <a:rPr lang="ru-RU" sz="3400" dirty="0" smtClean="0"/>
              <a:t>         (</a:t>
            </a:r>
            <a:r>
              <a:rPr lang="ru-RU" sz="3400" dirty="0" err="1" smtClean="0"/>
              <a:t>Хамблин</a:t>
            </a:r>
            <a:r>
              <a:rPr lang="ru-RU" sz="3400" dirty="0" smtClean="0"/>
              <a:t> Д. Формирование учебных навыков: пер. с англ. - М.: Педагогика, 1986.)</a:t>
            </a:r>
          </a:p>
          <a:p>
            <a:endParaRPr lang="ru-RU" dirty="0"/>
          </a:p>
        </p:txBody>
      </p:sp>
      <p:pic>
        <p:nvPicPr>
          <p:cNvPr id="4" name="Picture 2"/>
          <p:cNvPicPr>
            <a:picLocks noChangeAspect="1" noChangeArrowheads="1"/>
          </p:cNvPicPr>
          <p:nvPr/>
        </p:nvPicPr>
        <p:blipFill>
          <a:blip r:embed="rId2"/>
          <a:srcRect/>
          <a:stretch>
            <a:fillRect/>
          </a:stretch>
        </p:blipFill>
        <p:spPr bwMode="auto">
          <a:xfrm>
            <a:off x="1363287" y="1214423"/>
            <a:ext cx="6417425" cy="1000131"/>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a:stretch>
            <a:fillRect/>
          </a:stretch>
        </p:blipFill>
        <p:spPr bwMode="auto">
          <a:xfrm>
            <a:off x="928662" y="857232"/>
            <a:ext cx="6846053" cy="1714512"/>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lstStyle/>
          <a:p>
            <a:pPr algn="ctr"/>
            <a:r>
              <a:rPr lang="ru-RU" dirty="0" smtClean="0"/>
              <a:t>Опыт Г.О. </a:t>
            </a:r>
            <a:r>
              <a:rPr lang="ru-RU" dirty="0" err="1" smtClean="0"/>
              <a:t>Аствацатурова</a:t>
            </a:r>
            <a:r>
              <a:rPr lang="ru-RU" dirty="0" smtClean="0"/>
              <a:t>. </a:t>
            </a:r>
            <a:endParaRPr lang="ru-RU" dirty="0"/>
          </a:p>
        </p:txBody>
      </p:sp>
      <p:sp>
        <p:nvSpPr>
          <p:cNvPr id="3" name="Содержимое 2"/>
          <p:cNvSpPr>
            <a:spLocks noGrp="1"/>
          </p:cNvSpPr>
          <p:nvPr>
            <p:ph sz="quarter" idx="1"/>
          </p:nvPr>
        </p:nvSpPr>
        <p:spPr>
          <a:xfrm>
            <a:off x="457200" y="928670"/>
            <a:ext cx="8229600" cy="5228290"/>
          </a:xfrm>
        </p:spPr>
        <p:txBody>
          <a:bodyPr>
            <a:normAutofit fontScale="47500" lnSpcReduction="20000"/>
          </a:bodyPr>
          <a:lstStyle/>
          <a:p>
            <a:r>
              <a:rPr lang="ru-RU" dirty="0" smtClean="0"/>
              <a:t>. Хотя его система обучения требует значительных затрат труда при разработке пакета раздаточных материалов, включающих в себя задания и задачи, тексты </a:t>
            </a:r>
            <a:r>
              <a:rPr lang="ru-RU" dirty="0" err="1" smtClean="0"/>
              <a:t>учебнойи</a:t>
            </a:r>
            <a:r>
              <a:rPr lang="ru-RU" dirty="0" smtClean="0"/>
              <a:t> научно-популярной литературы, документы, однако дает высокий результат. </a:t>
            </a:r>
            <a:r>
              <a:rPr lang="ru-RU" dirty="0" err="1" smtClean="0"/>
              <a:t>Анализируяраздаточный</a:t>
            </a:r>
            <a:r>
              <a:rPr lang="ru-RU" dirty="0" smtClean="0"/>
              <a:t> материал на основе карты заданий, ученики работают индивидуально и в </a:t>
            </a:r>
            <a:r>
              <a:rPr lang="ru-RU" dirty="0" err="1" smtClean="0"/>
              <a:t>парах,делают</a:t>
            </a:r>
            <a:r>
              <a:rPr lang="ru-RU" dirty="0" smtClean="0"/>
              <a:t> записи в учебных рабочих тетрадях, заполняют листы контроля. Они </a:t>
            </a:r>
            <a:r>
              <a:rPr lang="ru-RU" smtClean="0"/>
              <a:t>поставлены в активную </a:t>
            </a:r>
            <a:r>
              <a:rPr lang="ru-RU" dirty="0" smtClean="0"/>
              <a:t>позицию к изучаемому материалу: ставят вопросы и отвечают на них, </a:t>
            </a:r>
            <a:r>
              <a:rPr lang="ru-RU" dirty="0" err="1" smtClean="0"/>
              <a:t>составляюти</a:t>
            </a:r>
            <a:r>
              <a:rPr lang="ru-RU" dirty="0" smtClean="0"/>
              <a:t> решают тестовые задания, применяют полученные знания и умения в новых условиях. На репродуктивном уровне при работе в парах отрабатывается понятийный аппарат учебника(2).По теме урока истории в 10 классе выделено 17 шагов, включающих в себя следующие задания работы по параграфу учебника1) составить вопросы к тексту первого пункта параграфа, которые начинались бы </a:t>
            </a:r>
            <a:r>
              <a:rPr lang="ru-RU" dirty="0" err="1" smtClean="0"/>
              <a:t>сослов</a:t>
            </a:r>
            <a:r>
              <a:rPr lang="ru-RU" dirty="0" smtClean="0"/>
              <a:t> кто почему?2) при работе в парах, ответить на составленные вопросы; 3) выполнить тестовые задания по второму пункту параграфа;4) разработать тестовые задания с датами данного пункта;5) при работе в парах, обменяться тестовыми заданиями и их выполнить; 6) определить ключевые понятия третьего пункта параграфа;7) выполнить задание из раздаточного материала по определению очередности событий и записать в тетрадь цифры в нужном порядке (четыре события с номерами из </a:t>
            </a:r>
            <a:r>
              <a:rPr lang="ru-RU" dirty="0" err="1" smtClean="0"/>
              <a:t>содержния</a:t>
            </a:r>
            <a:r>
              <a:rPr lang="ru-RU" dirty="0" smtClean="0"/>
              <a:t> параграфа);8) выполнить задание из раздаточного материала, найти и выписать в тетрадь </a:t>
            </a:r>
            <a:r>
              <a:rPr lang="ru-RU" dirty="0" err="1" smtClean="0"/>
              <a:t>четыретермина</a:t>
            </a:r>
            <a:r>
              <a:rPr lang="ru-RU" dirty="0" smtClean="0"/>
              <a:t> в приведенном буквенном ряде (термины записаны сплошь, без промежутков </a:t>
            </a:r>
            <a:r>
              <a:rPr lang="ru-RU" dirty="0" err="1" smtClean="0"/>
              <a:t>междусловами</a:t>
            </a:r>
            <a:r>
              <a:rPr lang="ru-RU" dirty="0" smtClean="0"/>
              <a:t>);9) сформулировать задания к пункту параграфа (указывается какого), которые </a:t>
            </a:r>
            <a:r>
              <a:rPr lang="ru-RU" dirty="0" err="1" smtClean="0"/>
              <a:t>начина-лись</a:t>
            </a:r>
            <a:r>
              <a:rPr lang="ru-RU" dirty="0" smtClean="0"/>
              <a:t> бы со слова сравните;10) при работе в парах обменяться заданиями, их выполнить;11) заполнить таблицу по теме параграфа;12) соотнести информацию из двух рядов </a:t>
            </a:r>
            <a:r>
              <a:rPr lang="ru-RU" dirty="0" err="1" smtClean="0"/>
              <a:t>таблицы;М</a:t>
            </a:r>
            <a:r>
              <a:rPr lang="ru-RU" dirty="0" smtClean="0"/>
              <a:t>. Т. </a:t>
            </a:r>
            <a:r>
              <a:rPr lang="ru-RU" dirty="0" err="1" smtClean="0"/>
              <a:t>Студеникин</a:t>
            </a:r>
            <a:r>
              <a:rPr lang="ru-RU" dirty="0" smtClean="0"/>
              <a:t>. «Современные технологии преподавания истории в школе»7</a:t>
            </a:r>
          </a:p>
          <a:p>
            <a:r>
              <a:rPr lang="ru-RU" dirty="0" smtClean="0"/>
              <a:t>13) составить тестовые задания с понятиями, датами, событиями, заполнить незаконченные предложения или предложения с пропусками;</a:t>
            </a:r>
          </a:p>
          <a:p>
            <a:r>
              <a:rPr lang="ru-RU" dirty="0" smtClean="0"/>
              <a:t>14) при работе в парах обменяться тестовыми заданиями и их выполнить.</a:t>
            </a:r>
          </a:p>
          <a:p>
            <a:r>
              <a:rPr lang="ru-RU" dirty="0" smtClean="0"/>
              <a:t>Следующие шаги посвящены контролю изученного:</a:t>
            </a:r>
          </a:p>
          <a:p>
            <a:r>
              <a:rPr lang="ru-RU" dirty="0" smtClean="0"/>
              <a:t>15) продолжить предложения с определениями;</a:t>
            </a:r>
          </a:p>
          <a:p>
            <a:r>
              <a:rPr lang="ru-RU" dirty="0" smtClean="0"/>
              <a:t>16) дать определение понятий;</a:t>
            </a:r>
          </a:p>
          <a:p>
            <a:r>
              <a:rPr lang="ru-RU" dirty="0" smtClean="0"/>
              <a:t>17) заполнить следующую конструкцию: «Я считаю, что правление... стало пери-</a:t>
            </a:r>
          </a:p>
          <a:p>
            <a:r>
              <a:rPr lang="ru-RU" dirty="0" err="1" smtClean="0"/>
              <a:t>одом</a:t>
            </a:r>
            <a:r>
              <a:rPr lang="ru-RU" dirty="0" smtClean="0"/>
              <a:t> ____________________. Потому, что ____________________. Я могу подтвердить</a:t>
            </a:r>
          </a:p>
          <a:p>
            <a:r>
              <a:rPr lang="ru-RU" dirty="0" smtClean="0"/>
              <a:t>это тем, что ____________________. Исходя из сказанного,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Учитель учитывает различные типы восприятия учащихся, их уровень познавательной активности, а также возможность интеграции с предметами родственных школьных дисциплин. Как уже отмечалось, наряду со знаниями, внимание обращается на овладение умениями и навыками, которые выявляются у учащихся и оцениваются поэтапно в словесном выражении и лишь на выходе в форме оценки.</a:t>
            </a:r>
          </a:p>
          <a:p>
            <a:r>
              <a:rPr lang="ru-RU" dirty="0" smtClean="0"/>
              <a:t> Отсроченный опрос благоприятно воздействует на микроклимат в классе, ставит учеников в более комфортные условия обучения. Овладение материалом происходит в ходе постепенной углубленной работы с ним.</a:t>
            </a:r>
          </a:p>
          <a:p>
            <a:r>
              <a:rPr lang="ru-RU" dirty="0" smtClean="0"/>
              <a:t>     Осуществление технологического подхода начинается с диагностики знаний и умений учащихся конкретного возраста и класса, необходимой для конструирования модели исторического образования разных возрастных групп учащихся и школы в целом. При анализе результатов надо учитывать и соотносить требования, определяемые образовательным Стандартом и школьными программами, с уровнем подготовленности учащихся и их познавательными возможностями. </a:t>
            </a:r>
          </a:p>
          <a:p>
            <a:r>
              <a:rPr lang="ru-RU" dirty="0" smtClean="0"/>
              <a:t>Имея конкретные данные, в ходе предварительной подготовки учитель продумывает методику изучения отдельных курсов и предмета в целом в соответствии с поставленными целями, задачами и планируемыми итоговыми результатами.</a:t>
            </a:r>
          </a:p>
          <a:p>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lnSpcReduction="10000"/>
          </a:bodyPr>
          <a:lstStyle/>
          <a:p>
            <a:pPr algn="just"/>
            <a:r>
              <a:rPr lang="ru-RU" dirty="0" smtClean="0"/>
              <a:t>Логически завершенную единицу учебного процесса, предполагающую достижение локальной цели </a:t>
            </a:r>
            <a:r>
              <a:rPr lang="ru-RU" dirty="0" err="1" smtClean="0"/>
              <a:t>обуче</a:t>
            </a:r>
            <a:r>
              <a:rPr lang="ru-RU" dirty="0" smtClean="0"/>
              <a:t>-</a:t>
            </a:r>
          </a:p>
          <a:p>
            <a:pPr algn="just"/>
            <a:r>
              <a:rPr lang="ru-RU" dirty="0" err="1" smtClean="0"/>
              <a:t>ния</a:t>
            </a:r>
            <a:r>
              <a:rPr lang="ru-RU" dirty="0" smtClean="0"/>
              <a:t> в результате эффективного использования оптимального сочетания приемов, называют</a:t>
            </a:r>
          </a:p>
          <a:p>
            <a:pPr algn="just"/>
            <a:r>
              <a:rPr lang="ru-RU" dirty="0" smtClean="0">
                <a:solidFill>
                  <a:srgbClr val="C00000"/>
                </a:solidFill>
              </a:rPr>
              <a:t>модулем </a:t>
            </a:r>
            <a:r>
              <a:rPr lang="ru-RU" dirty="0" smtClean="0"/>
              <a:t>урока.</a:t>
            </a:r>
          </a:p>
          <a:p>
            <a:pPr algn="just"/>
            <a:r>
              <a:rPr lang="ru-RU" dirty="0" smtClean="0"/>
              <a:t> В соответствии с звеньями урока можно выделить четыре основных модуля:</a:t>
            </a:r>
          </a:p>
          <a:p>
            <a:pPr algn="just"/>
            <a:r>
              <a:rPr lang="ru-RU" dirty="0" smtClean="0">
                <a:solidFill>
                  <a:srgbClr val="C00000"/>
                </a:solidFill>
              </a:rPr>
              <a:t>организационный, освоения новых знаний и умений, повторения и закрепления, контроля результатов обучения.</a:t>
            </a:r>
            <a:r>
              <a:rPr lang="ru-RU" dirty="0" smtClean="0"/>
              <a:t> В зависимости от поставленных задач, можно выделить модули передачи новых знаний, формирования умений и т.д.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pPr algn="just"/>
            <a:r>
              <a:rPr lang="ru-RU" dirty="0" smtClean="0"/>
              <a:t>Учитель применяет специальные приемы для реализации поставленных задач, например, для передачи знаний использует эвристическую беседу, для развития аналитических умений дает памятку по анализу исторических фактов и организует соответствующую деятельность учеников. Так разрабатывается </a:t>
            </a:r>
            <a:r>
              <a:rPr lang="ru-RU" dirty="0" smtClean="0">
                <a:solidFill>
                  <a:srgbClr val="C00000"/>
                </a:solidFill>
              </a:rPr>
              <a:t>технологическая карта урока и заданий для учащихся.</a:t>
            </a:r>
          </a:p>
          <a:p>
            <a:pPr algn="just"/>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00108"/>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sz="2700" b="1" dirty="0" smtClean="0"/>
              <a:t>Что или кто мешает учащимся читать тексты?</a:t>
            </a:r>
            <a:br>
              <a:rPr lang="ru-RU" sz="2700" b="1" dirty="0" smtClean="0"/>
            </a:br>
            <a:endParaRPr lang="ru-RU" sz="2700" b="1" dirty="0"/>
          </a:p>
        </p:txBody>
      </p:sp>
      <p:sp>
        <p:nvSpPr>
          <p:cNvPr id="3" name="Содержимое 2"/>
          <p:cNvSpPr>
            <a:spLocks noGrp="1"/>
          </p:cNvSpPr>
          <p:nvPr>
            <p:ph sz="quarter" idx="1"/>
          </p:nvPr>
        </p:nvSpPr>
        <p:spPr>
          <a:xfrm>
            <a:off x="457200" y="1142984"/>
            <a:ext cx="8229600" cy="5013976"/>
          </a:xfrm>
        </p:spPr>
        <p:txBody>
          <a:bodyPr>
            <a:normAutofit lnSpcReduction="10000"/>
          </a:bodyPr>
          <a:lstStyle/>
          <a:p>
            <a:pPr algn="just"/>
            <a:r>
              <a:rPr lang="ru-RU" i="1" dirty="0" smtClean="0"/>
              <a:t>«</a:t>
            </a:r>
            <a:r>
              <a:rPr lang="ru-RU" sz="2400" b="1" i="1" dirty="0" smtClean="0"/>
              <a:t>Травмирующее чтение» </a:t>
            </a:r>
            <a:r>
              <a:rPr lang="ru-RU" i="1" dirty="0" smtClean="0"/>
              <a:t>(</a:t>
            </a:r>
            <a:r>
              <a:rPr lang="ru-RU" sz="1600" dirty="0" smtClean="0"/>
              <a:t>бежит в библиотеку, берет</a:t>
            </a:r>
          </a:p>
          <a:p>
            <a:pPr algn="just"/>
            <a:r>
              <a:rPr lang="ru-RU" sz="1600" dirty="0" smtClean="0"/>
              <a:t>книгу, садится и … чтения не случается: знакомые русские слова </a:t>
            </a:r>
            <a:r>
              <a:rPr lang="ru-RU" sz="1600" dirty="0" err="1" smtClean="0"/>
              <a:t>узнаются,но</a:t>
            </a:r>
            <a:r>
              <a:rPr lang="ru-RU" sz="1600" dirty="0" smtClean="0"/>
              <a:t> ни во что не складываются. Ощущение собственной беспомощности, безысходности ситуации) Предлагая обучающемуся сложный текст, неплохо было бы задать себе вопрос: ≪Зачем я это делаю, какие последствия этого действия предполагаю, и собираюсь ли я работать с этими последствиями?≫.</a:t>
            </a:r>
          </a:p>
          <a:p>
            <a:r>
              <a:rPr lang="ru-RU" sz="2000" b="1" i="1" dirty="0" smtClean="0"/>
              <a:t>«Невостребованное чтение».(</a:t>
            </a:r>
            <a:r>
              <a:rPr lang="ru-RU" sz="1600" dirty="0" smtClean="0"/>
              <a:t>Чем дальше идет процесс обучения, тем больше ученик убеждается в том, что чтение – это очень трудная работа, с одной стороны, и что не всегда обязательно ее делать, чтобы быть успешным, с другой стороны. Достаточно быстро схватывается, что для зачёта, для ответа чаще всего нужен только конспект лекций, а не тексты статей и монографий.)</a:t>
            </a:r>
          </a:p>
          <a:p>
            <a:pPr algn="just"/>
            <a:r>
              <a:rPr lang="ru-RU" sz="2000" b="1" i="1" dirty="0" smtClean="0"/>
              <a:t>«Неподъемное чтение» (</a:t>
            </a:r>
            <a:r>
              <a:rPr lang="ru-RU" sz="1600" dirty="0" smtClean="0"/>
              <a:t>Умеют ли </a:t>
            </a:r>
            <a:r>
              <a:rPr lang="ru-RU" sz="1600" b="1" dirty="0" smtClean="0"/>
              <a:t>наши ученики </a:t>
            </a:r>
            <a:r>
              <a:rPr lang="ru-RU" sz="1600" dirty="0" smtClean="0"/>
              <a:t>читать,</a:t>
            </a:r>
          </a:p>
          <a:p>
            <a:pPr algn="just"/>
            <a:r>
              <a:rPr lang="ru-RU" sz="1600" dirty="0" smtClean="0"/>
              <a:t>и учим ли мы их этому? Как мы обычно рекомендуем литературу: просто называем статьи, книги или указываем нужные страницы и то, на что следует обратить внимание в тексте? Рассказываем ли мы о том, какова история написания текста, каков был авторский контекст и т.п.?) Объем текстов, их </a:t>
            </a:r>
            <a:r>
              <a:rPr lang="ru-RU" sz="1600" dirty="0" err="1" smtClean="0"/>
              <a:t>внеконтекстность</a:t>
            </a:r>
            <a:r>
              <a:rPr lang="ru-RU" sz="1600" dirty="0" smtClean="0"/>
              <a:t> для читающего, </a:t>
            </a:r>
            <a:r>
              <a:rPr lang="ru-RU" sz="1600" i="1" dirty="0" smtClean="0"/>
              <a:t>неопределенность читательской позиции, страх непонимания и т.п. создают те условия, кото</a:t>
            </a:r>
            <a:r>
              <a:rPr lang="ru-RU" sz="1600" dirty="0" smtClean="0"/>
              <a:t>рые делают процесс чтения </a:t>
            </a:r>
            <a:r>
              <a:rPr lang="ru-RU" sz="1600" i="1" dirty="0" smtClean="0"/>
              <a:t>невозможным или неподъемным.</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571636"/>
          </a:xfrm>
        </p:spPr>
        <p:txBody>
          <a:bodyPr>
            <a:normAutofit/>
          </a:bodyPr>
          <a:lstStyle/>
          <a:p>
            <a:pPr algn="ctr"/>
            <a:r>
              <a:rPr lang="ru-RU" b="1" dirty="0" smtClean="0"/>
              <a:t>Что или кто мешает учащимся читать тексты?</a:t>
            </a:r>
            <a:br>
              <a:rPr lang="ru-RU" b="1" dirty="0" smtClean="0"/>
            </a:br>
            <a:endParaRPr lang="ru-RU" dirty="0"/>
          </a:p>
        </p:txBody>
      </p:sp>
      <p:sp>
        <p:nvSpPr>
          <p:cNvPr id="3" name="Содержимое 2"/>
          <p:cNvSpPr>
            <a:spLocks noGrp="1"/>
          </p:cNvSpPr>
          <p:nvPr>
            <p:ph sz="quarter" idx="1"/>
          </p:nvPr>
        </p:nvSpPr>
        <p:spPr>
          <a:xfrm>
            <a:off x="457200" y="1428736"/>
            <a:ext cx="8229600" cy="4728224"/>
          </a:xfrm>
        </p:spPr>
        <p:txBody>
          <a:bodyPr>
            <a:normAutofit lnSpcReduction="10000"/>
          </a:bodyPr>
          <a:lstStyle/>
          <a:p>
            <a:r>
              <a:rPr lang="ru-RU" i="1" dirty="0" smtClean="0"/>
              <a:t>«</a:t>
            </a:r>
            <a:r>
              <a:rPr lang="ru-RU" sz="2400" b="1" i="1" dirty="0" smtClean="0"/>
              <a:t>Скучное чтение»(</a:t>
            </a:r>
            <a:r>
              <a:rPr lang="ru-RU" sz="1600" dirty="0" smtClean="0"/>
              <a:t>У скольких людей книги стали ассоциироваться с тяжелой унылой работой, и теперь они испытывают отвращение к любому чтению, кроме</a:t>
            </a:r>
          </a:p>
          <a:p>
            <a:r>
              <a:rPr lang="ru-RU" sz="1600" dirty="0" smtClean="0"/>
              <a:t>разве что рекламы?) взаимодействие с текстом выстраивается по формуле </a:t>
            </a:r>
            <a:r>
              <a:rPr lang="ru-RU" sz="1600" i="1" dirty="0" smtClean="0"/>
              <a:t>«принятия» готового истинного знания (потому что так решил препо</a:t>
            </a:r>
            <a:r>
              <a:rPr lang="ru-RU" sz="1600" dirty="0" smtClean="0"/>
              <a:t>даватель, время, культура и т.п.). </a:t>
            </a:r>
          </a:p>
          <a:p>
            <a:r>
              <a:rPr lang="ru-RU" sz="1600" b="1" i="1" dirty="0" smtClean="0"/>
              <a:t>«Непрагматическое чтение».(</a:t>
            </a:r>
            <a:r>
              <a:rPr lang="ru-RU" sz="1600" dirty="0" smtClean="0"/>
              <a:t>≪Нам дают много теории и мало практики, мы не знаем, что делать с этими знаниями≫ – это типичная оценка современного отечественного образования, даваемая обучающимися. Например, сравнительное исследование выпускников высших учебных заведений постсоветских стран (Россия, Белоруссия, Украина) и развитых стран Запада (США, Франция, Канада, Израиль), проведенное Мировым банком в 1995 г., позволило зафиксировать, что студенты постсоветских стран показали очень высокие результаты (10-9 баллов) по критериям ≪знание≫, ≪понимание≫ и очень низкие результаты (1-2 балла) по критериям ≪применение знаний на практике≫, ≪анализ≫, ≪синтез≫, ≪</a:t>
            </a:r>
            <a:r>
              <a:rPr lang="ru-RU" sz="1600" dirty="0" err="1" smtClean="0"/>
              <a:t>оценивание≫.Студенты</a:t>
            </a:r>
            <a:r>
              <a:rPr lang="ru-RU" sz="1600" dirty="0" smtClean="0"/>
              <a:t> из развитых западных стран продемонстрировали диаметрально противоположные результаты: низкий уровень ≪знаний≫ и высокую степень развития навыков анализа и синтеза, умения принимать решения (в качестве критериев оценки использовалась таксономия целей Б. </a:t>
            </a:r>
            <a:r>
              <a:rPr lang="ru-RU" sz="1600" dirty="0" err="1" smtClean="0"/>
              <a:t>Блума</a:t>
            </a:r>
            <a:r>
              <a:rPr lang="ru-RU" sz="1600" dirty="0" smtClean="0"/>
              <a:t>) .</a:t>
            </a:r>
            <a:endParaRPr lang="ru-RU"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504</TotalTime>
  <Words>6280</Words>
  <Application>Microsoft Office PowerPoint</Application>
  <PresentationFormat>Экран (4:3)</PresentationFormat>
  <Paragraphs>274</Paragraphs>
  <Slides>42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Начальная</vt:lpstr>
      <vt:lpstr>Модернизация преподавания истории в свете реализации новой концепции </vt:lpstr>
      <vt:lpstr>Слайд 2</vt:lpstr>
      <vt:lpstr>Слайд 3</vt:lpstr>
      <vt:lpstr>Слайд 4</vt:lpstr>
      <vt:lpstr>Слайд 5</vt:lpstr>
      <vt:lpstr>Слайд 6</vt:lpstr>
      <vt:lpstr>Слайд 7</vt:lpstr>
      <vt:lpstr>    Что или кто мешает учащимся читать тексты? </vt:lpstr>
      <vt:lpstr>Что или кто мешает учащимся читать тексты? </vt:lpstr>
      <vt:lpstr>Почему учителя настаивают на том,  чтобы  обучающиеся читали тексты?</vt:lpstr>
      <vt:lpstr>  Что «делает»обучающийся,  когда читает текст? </vt:lpstr>
      <vt:lpstr>Запоминание и воспроизведение при работе с текстом.</vt:lpstr>
      <vt:lpstr>Методы работы с текстом на первом уровне, </vt:lpstr>
      <vt:lpstr>Трудности понимания текста.</vt:lpstr>
      <vt:lpstr>Слайд 15</vt:lpstr>
      <vt:lpstr>Слайд 16</vt:lpstr>
      <vt:lpstr>Слайд 17</vt:lpstr>
      <vt:lpstr>Текст как «помощник».</vt:lpstr>
      <vt:lpstr>Слайд 19</vt:lpstr>
      <vt:lpstr>Слайд 20</vt:lpstr>
      <vt:lpstr>Уровень анализа</vt:lpstr>
      <vt:lpstr>Слайд 22</vt:lpstr>
      <vt:lpstr>      Пример</vt:lpstr>
      <vt:lpstr>Чтение для синтеза.</vt:lpstr>
      <vt:lpstr>Слайд 25</vt:lpstr>
      <vt:lpstr>Критическое чтение текста.</vt:lpstr>
      <vt:lpstr>Слайд 27</vt:lpstr>
      <vt:lpstr>Слайд 28</vt:lpstr>
      <vt:lpstr>Слайд 29</vt:lpstr>
      <vt:lpstr>Картотека способов работы с текстом </vt:lpstr>
      <vt:lpstr> «Дневники с реакцией на прочитанное» </vt:lpstr>
      <vt:lpstr> «Зигзаг» («Мозаика II») </vt:lpstr>
      <vt:lpstr>«Знаю / Хочу узнать / Узнал» </vt:lpstr>
      <vt:lpstr>I.N.S.E.R.T.» </vt:lpstr>
      <vt:lpstr>«Карта идей / понятий» </vt:lpstr>
      <vt:lpstr>«Критические дискуссионные группы» </vt:lpstr>
      <vt:lpstr>«Оставьте за мной последнее слово» </vt:lpstr>
      <vt:lpstr>«Спросите у автора» </vt:lpstr>
      <vt:lpstr>«Тесты по чтению» </vt:lpstr>
      <vt:lpstr>«Чтение / Суммирование в парах» </vt:lpstr>
      <vt:lpstr>Слайд 41</vt:lpstr>
      <vt:lpstr>Опыт Г.О. Аствацатурова.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151</cp:revision>
  <dcterms:created xsi:type="dcterms:W3CDTF">2016-08-10T08:36:54Z</dcterms:created>
  <dcterms:modified xsi:type="dcterms:W3CDTF">2016-08-22T12:23:40Z</dcterms:modified>
</cp:coreProperties>
</file>